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0" r:id="rId2"/>
  </p:sldMasterIdLst>
  <p:notesMasterIdLst>
    <p:notesMasterId r:id="rId41"/>
  </p:notesMasterIdLst>
  <p:sldIdLst>
    <p:sldId id="256" r:id="rId3"/>
    <p:sldId id="433" r:id="rId4"/>
    <p:sldId id="262" r:id="rId5"/>
    <p:sldId id="259" r:id="rId6"/>
    <p:sldId id="366" r:id="rId7"/>
    <p:sldId id="373" r:id="rId8"/>
    <p:sldId id="257" r:id="rId9"/>
    <p:sldId id="310" r:id="rId10"/>
    <p:sldId id="462" r:id="rId11"/>
    <p:sldId id="463" r:id="rId12"/>
    <p:sldId id="464" r:id="rId13"/>
    <p:sldId id="465" r:id="rId14"/>
    <p:sldId id="367" r:id="rId15"/>
    <p:sldId id="369" r:id="rId16"/>
    <p:sldId id="456" r:id="rId17"/>
    <p:sldId id="457" r:id="rId18"/>
    <p:sldId id="405" r:id="rId19"/>
    <p:sldId id="406" r:id="rId20"/>
    <p:sldId id="407" r:id="rId21"/>
    <p:sldId id="425" r:id="rId22"/>
    <p:sldId id="384" r:id="rId23"/>
    <p:sldId id="404" r:id="rId24"/>
    <p:sldId id="461" r:id="rId25"/>
    <p:sldId id="460" r:id="rId26"/>
    <p:sldId id="483" r:id="rId27"/>
    <p:sldId id="479" r:id="rId28"/>
    <p:sldId id="480" r:id="rId29"/>
    <p:sldId id="467" r:id="rId30"/>
    <p:sldId id="469" r:id="rId31"/>
    <p:sldId id="474" r:id="rId32"/>
    <p:sldId id="470" r:id="rId33"/>
    <p:sldId id="475" r:id="rId34"/>
    <p:sldId id="471" r:id="rId35"/>
    <p:sldId id="472" r:id="rId36"/>
    <p:sldId id="473" r:id="rId37"/>
    <p:sldId id="482" r:id="rId38"/>
    <p:sldId id="476" r:id="rId39"/>
    <p:sldId id="478" r:id="rId4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00"/>
    <a:srgbClr val="CCFF99"/>
    <a:srgbClr val="FF9900"/>
    <a:srgbClr val="378937"/>
    <a:srgbClr val="1F1F1F"/>
    <a:srgbClr val="000A1E"/>
    <a:srgbClr val="D4F9FA"/>
    <a:srgbClr val="0018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3310" autoAdjust="0"/>
  </p:normalViewPr>
  <p:slideViewPr>
    <p:cSldViewPr>
      <p:cViewPr>
        <p:scale>
          <a:sx n="60" d="100"/>
          <a:sy n="60" d="100"/>
        </p:scale>
        <p:origin x="-1062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82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oje%20dokumenty_KK\Praca\Konferencje\Wroc&#322;aw_2017_UMED\IGBPGreatAccelerationdatacollecti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style val="18"/>
  <c:chart>
    <c:autoTitleDeleted val="1"/>
    <c:plotArea>
      <c:layout>
        <c:manualLayout>
          <c:layoutTarget val="inner"/>
          <c:xMode val="edge"/>
          <c:yMode val="edge"/>
          <c:x val="0.1915238536359429"/>
          <c:y val="5.2225493463689217E-2"/>
          <c:w val="0.74788220739923461"/>
          <c:h val="0.81476132281598368"/>
        </c:manualLayout>
      </c:layout>
      <c:lineChart>
        <c:grouping val="standard"/>
        <c:ser>
          <c:idx val="0"/>
          <c:order val="0"/>
          <c:tx>
            <c:strRef>
              <c:f>'10 TropicalForest'!$A$1</c:f>
              <c:strCache>
                <c:ptCount val="1"/>
                <c:pt idx="0">
                  <c:v>Tropical forest loss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'10 TropicalForest'!$A$16:$A$277</c:f>
              <c:numCache>
                <c:formatCode>General</c:formatCode>
                <c:ptCount val="262"/>
                <c:pt idx="0">
                  <c:v>1750</c:v>
                </c:pt>
                <c:pt idx="1">
                  <c:v>1751</c:v>
                </c:pt>
                <c:pt idx="2">
                  <c:v>1752</c:v>
                </c:pt>
                <c:pt idx="3">
                  <c:v>1753</c:v>
                </c:pt>
                <c:pt idx="4">
                  <c:v>1754</c:v>
                </c:pt>
                <c:pt idx="5">
                  <c:v>1755</c:v>
                </c:pt>
                <c:pt idx="6">
                  <c:v>1756</c:v>
                </c:pt>
                <c:pt idx="7">
                  <c:v>1757</c:v>
                </c:pt>
                <c:pt idx="8">
                  <c:v>1758</c:v>
                </c:pt>
                <c:pt idx="9">
                  <c:v>1759</c:v>
                </c:pt>
                <c:pt idx="10">
                  <c:v>1760</c:v>
                </c:pt>
                <c:pt idx="11">
                  <c:v>1761</c:v>
                </c:pt>
                <c:pt idx="12">
                  <c:v>1762</c:v>
                </c:pt>
                <c:pt idx="13">
                  <c:v>1763</c:v>
                </c:pt>
                <c:pt idx="14">
                  <c:v>1764</c:v>
                </c:pt>
                <c:pt idx="15">
                  <c:v>1765</c:v>
                </c:pt>
                <c:pt idx="16">
                  <c:v>1766</c:v>
                </c:pt>
                <c:pt idx="17">
                  <c:v>1767</c:v>
                </c:pt>
                <c:pt idx="18">
                  <c:v>1768</c:v>
                </c:pt>
                <c:pt idx="19">
                  <c:v>1769</c:v>
                </c:pt>
                <c:pt idx="20">
                  <c:v>1770</c:v>
                </c:pt>
                <c:pt idx="21">
                  <c:v>1771</c:v>
                </c:pt>
                <c:pt idx="22">
                  <c:v>1772</c:v>
                </c:pt>
                <c:pt idx="23">
                  <c:v>1773</c:v>
                </c:pt>
                <c:pt idx="24">
                  <c:v>1774</c:v>
                </c:pt>
                <c:pt idx="25">
                  <c:v>1775</c:v>
                </c:pt>
                <c:pt idx="26">
                  <c:v>1776</c:v>
                </c:pt>
                <c:pt idx="27">
                  <c:v>1777</c:v>
                </c:pt>
                <c:pt idx="28">
                  <c:v>1778</c:v>
                </c:pt>
                <c:pt idx="29">
                  <c:v>1779</c:v>
                </c:pt>
                <c:pt idx="30">
                  <c:v>1780</c:v>
                </c:pt>
                <c:pt idx="31">
                  <c:v>1781</c:v>
                </c:pt>
                <c:pt idx="32">
                  <c:v>1782</c:v>
                </c:pt>
                <c:pt idx="33">
                  <c:v>1783</c:v>
                </c:pt>
                <c:pt idx="34">
                  <c:v>1784</c:v>
                </c:pt>
                <c:pt idx="35">
                  <c:v>1785</c:v>
                </c:pt>
                <c:pt idx="36">
                  <c:v>1786</c:v>
                </c:pt>
                <c:pt idx="37">
                  <c:v>1787</c:v>
                </c:pt>
                <c:pt idx="38">
                  <c:v>1788</c:v>
                </c:pt>
                <c:pt idx="39">
                  <c:v>1789</c:v>
                </c:pt>
                <c:pt idx="40">
                  <c:v>1790</c:v>
                </c:pt>
                <c:pt idx="41">
                  <c:v>1791</c:v>
                </c:pt>
                <c:pt idx="42">
                  <c:v>1792</c:v>
                </c:pt>
                <c:pt idx="43">
                  <c:v>1793</c:v>
                </c:pt>
                <c:pt idx="44">
                  <c:v>1794</c:v>
                </c:pt>
                <c:pt idx="45">
                  <c:v>1795</c:v>
                </c:pt>
                <c:pt idx="46">
                  <c:v>1796</c:v>
                </c:pt>
                <c:pt idx="47">
                  <c:v>1797</c:v>
                </c:pt>
                <c:pt idx="48">
                  <c:v>1798</c:v>
                </c:pt>
                <c:pt idx="49">
                  <c:v>1799</c:v>
                </c:pt>
                <c:pt idx="50">
                  <c:v>1800</c:v>
                </c:pt>
                <c:pt idx="51">
                  <c:v>1801</c:v>
                </c:pt>
                <c:pt idx="52">
                  <c:v>1802</c:v>
                </c:pt>
                <c:pt idx="53">
                  <c:v>1803</c:v>
                </c:pt>
                <c:pt idx="54">
                  <c:v>1804</c:v>
                </c:pt>
                <c:pt idx="55">
                  <c:v>1805</c:v>
                </c:pt>
                <c:pt idx="56">
                  <c:v>1806</c:v>
                </c:pt>
                <c:pt idx="57">
                  <c:v>1807</c:v>
                </c:pt>
                <c:pt idx="58">
                  <c:v>1808</c:v>
                </c:pt>
                <c:pt idx="59">
                  <c:v>1809</c:v>
                </c:pt>
                <c:pt idx="60">
                  <c:v>1810</c:v>
                </c:pt>
                <c:pt idx="61">
                  <c:v>1811</c:v>
                </c:pt>
                <c:pt idx="62">
                  <c:v>1812</c:v>
                </c:pt>
                <c:pt idx="63">
                  <c:v>1813</c:v>
                </c:pt>
                <c:pt idx="64">
                  <c:v>1814</c:v>
                </c:pt>
                <c:pt idx="65">
                  <c:v>1815</c:v>
                </c:pt>
                <c:pt idx="66">
                  <c:v>1816</c:v>
                </c:pt>
                <c:pt idx="67">
                  <c:v>1817</c:v>
                </c:pt>
                <c:pt idx="68">
                  <c:v>1818</c:v>
                </c:pt>
                <c:pt idx="69">
                  <c:v>1819</c:v>
                </c:pt>
                <c:pt idx="70">
                  <c:v>1820</c:v>
                </c:pt>
                <c:pt idx="71">
                  <c:v>1821</c:v>
                </c:pt>
                <c:pt idx="72">
                  <c:v>1822</c:v>
                </c:pt>
                <c:pt idx="73">
                  <c:v>1823</c:v>
                </c:pt>
                <c:pt idx="74">
                  <c:v>1824</c:v>
                </c:pt>
                <c:pt idx="75">
                  <c:v>1825</c:v>
                </c:pt>
                <c:pt idx="76">
                  <c:v>1826</c:v>
                </c:pt>
                <c:pt idx="77">
                  <c:v>1827</c:v>
                </c:pt>
                <c:pt idx="78">
                  <c:v>1828</c:v>
                </c:pt>
                <c:pt idx="79">
                  <c:v>1829</c:v>
                </c:pt>
                <c:pt idx="80">
                  <c:v>1830</c:v>
                </c:pt>
                <c:pt idx="81">
                  <c:v>1831</c:v>
                </c:pt>
                <c:pt idx="82">
                  <c:v>1832</c:v>
                </c:pt>
                <c:pt idx="83">
                  <c:v>1833</c:v>
                </c:pt>
                <c:pt idx="84">
                  <c:v>1834</c:v>
                </c:pt>
                <c:pt idx="85">
                  <c:v>1835</c:v>
                </c:pt>
                <c:pt idx="86">
                  <c:v>1836</c:v>
                </c:pt>
                <c:pt idx="87">
                  <c:v>1837</c:v>
                </c:pt>
                <c:pt idx="88">
                  <c:v>1838</c:v>
                </c:pt>
                <c:pt idx="89">
                  <c:v>1839</c:v>
                </c:pt>
                <c:pt idx="90">
                  <c:v>1840</c:v>
                </c:pt>
                <c:pt idx="91">
                  <c:v>1841</c:v>
                </c:pt>
                <c:pt idx="92">
                  <c:v>1842</c:v>
                </c:pt>
                <c:pt idx="93">
                  <c:v>1843</c:v>
                </c:pt>
                <c:pt idx="94">
                  <c:v>1844</c:v>
                </c:pt>
                <c:pt idx="95">
                  <c:v>1845</c:v>
                </c:pt>
                <c:pt idx="96">
                  <c:v>1846</c:v>
                </c:pt>
                <c:pt idx="97">
                  <c:v>1847</c:v>
                </c:pt>
                <c:pt idx="98">
                  <c:v>1848</c:v>
                </c:pt>
                <c:pt idx="99">
                  <c:v>1849</c:v>
                </c:pt>
                <c:pt idx="100">
                  <c:v>1850</c:v>
                </c:pt>
                <c:pt idx="101">
                  <c:v>1851</c:v>
                </c:pt>
                <c:pt idx="102">
                  <c:v>1852</c:v>
                </c:pt>
                <c:pt idx="103">
                  <c:v>1853</c:v>
                </c:pt>
                <c:pt idx="104">
                  <c:v>1854</c:v>
                </c:pt>
                <c:pt idx="105">
                  <c:v>1855</c:v>
                </c:pt>
                <c:pt idx="106">
                  <c:v>1856</c:v>
                </c:pt>
                <c:pt idx="107">
                  <c:v>1857</c:v>
                </c:pt>
                <c:pt idx="108">
                  <c:v>1858</c:v>
                </c:pt>
                <c:pt idx="109">
                  <c:v>1859</c:v>
                </c:pt>
                <c:pt idx="110">
                  <c:v>1860</c:v>
                </c:pt>
                <c:pt idx="111">
                  <c:v>1861</c:v>
                </c:pt>
                <c:pt idx="112">
                  <c:v>1862</c:v>
                </c:pt>
                <c:pt idx="113">
                  <c:v>1863</c:v>
                </c:pt>
                <c:pt idx="114">
                  <c:v>1864</c:v>
                </c:pt>
                <c:pt idx="115">
                  <c:v>1865</c:v>
                </c:pt>
                <c:pt idx="116">
                  <c:v>1866</c:v>
                </c:pt>
                <c:pt idx="117">
                  <c:v>1867</c:v>
                </c:pt>
                <c:pt idx="118">
                  <c:v>1868</c:v>
                </c:pt>
                <c:pt idx="119">
                  <c:v>1869</c:v>
                </c:pt>
                <c:pt idx="120">
                  <c:v>1870</c:v>
                </c:pt>
                <c:pt idx="121">
                  <c:v>1871</c:v>
                </c:pt>
                <c:pt idx="122">
                  <c:v>1872</c:v>
                </c:pt>
                <c:pt idx="123">
                  <c:v>1873</c:v>
                </c:pt>
                <c:pt idx="124">
                  <c:v>1874</c:v>
                </c:pt>
                <c:pt idx="125">
                  <c:v>1875</c:v>
                </c:pt>
                <c:pt idx="126">
                  <c:v>1876</c:v>
                </c:pt>
                <c:pt idx="127">
                  <c:v>1877</c:v>
                </c:pt>
                <c:pt idx="128">
                  <c:v>1878</c:v>
                </c:pt>
                <c:pt idx="129">
                  <c:v>1879</c:v>
                </c:pt>
                <c:pt idx="130">
                  <c:v>1880</c:v>
                </c:pt>
                <c:pt idx="131">
                  <c:v>1881</c:v>
                </c:pt>
                <c:pt idx="132">
                  <c:v>1882</c:v>
                </c:pt>
                <c:pt idx="133">
                  <c:v>1883</c:v>
                </c:pt>
                <c:pt idx="134">
                  <c:v>1884</c:v>
                </c:pt>
                <c:pt idx="135">
                  <c:v>1885</c:v>
                </c:pt>
                <c:pt idx="136">
                  <c:v>1886</c:v>
                </c:pt>
                <c:pt idx="137">
                  <c:v>1887</c:v>
                </c:pt>
                <c:pt idx="138">
                  <c:v>1888</c:v>
                </c:pt>
                <c:pt idx="139">
                  <c:v>1889</c:v>
                </c:pt>
                <c:pt idx="140">
                  <c:v>1890</c:v>
                </c:pt>
                <c:pt idx="141">
                  <c:v>1891</c:v>
                </c:pt>
                <c:pt idx="142">
                  <c:v>1892</c:v>
                </c:pt>
                <c:pt idx="143">
                  <c:v>1893</c:v>
                </c:pt>
                <c:pt idx="144">
                  <c:v>1894</c:v>
                </c:pt>
                <c:pt idx="145">
                  <c:v>1895</c:v>
                </c:pt>
                <c:pt idx="146">
                  <c:v>1896</c:v>
                </c:pt>
                <c:pt idx="147">
                  <c:v>1897</c:v>
                </c:pt>
                <c:pt idx="148">
                  <c:v>1898</c:v>
                </c:pt>
                <c:pt idx="149">
                  <c:v>1899</c:v>
                </c:pt>
                <c:pt idx="150">
                  <c:v>1900</c:v>
                </c:pt>
                <c:pt idx="151">
                  <c:v>1901</c:v>
                </c:pt>
                <c:pt idx="152">
                  <c:v>1902</c:v>
                </c:pt>
                <c:pt idx="153">
                  <c:v>1903</c:v>
                </c:pt>
                <c:pt idx="154">
                  <c:v>1904</c:v>
                </c:pt>
                <c:pt idx="155">
                  <c:v>1905</c:v>
                </c:pt>
                <c:pt idx="156">
                  <c:v>1906</c:v>
                </c:pt>
                <c:pt idx="157">
                  <c:v>1907</c:v>
                </c:pt>
                <c:pt idx="158">
                  <c:v>1908</c:v>
                </c:pt>
                <c:pt idx="159">
                  <c:v>1909</c:v>
                </c:pt>
                <c:pt idx="160">
                  <c:v>1910</c:v>
                </c:pt>
                <c:pt idx="161">
                  <c:v>1911</c:v>
                </c:pt>
                <c:pt idx="162">
                  <c:v>1912</c:v>
                </c:pt>
                <c:pt idx="163">
                  <c:v>1913</c:v>
                </c:pt>
                <c:pt idx="164">
                  <c:v>1914</c:v>
                </c:pt>
                <c:pt idx="165">
                  <c:v>1915</c:v>
                </c:pt>
                <c:pt idx="166">
                  <c:v>1916</c:v>
                </c:pt>
                <c:pt idx="167">
                  <c:v>1917</c:v>
                </c:pt>
                <c:pt idx="168">
                  <c:v>1918</c:v>
                </c:pt>
                <c:pt idx="169">
                  <c:v>1919</c:v>
                </c:pt>
                <c:pt idx="170">
                  <c:v>1920</c:v>
                </c:pt>
                <c:pt idx="171">
                  <c:v>1921</c:v>
                </c:pt>
                <c:pt idx="172">
                  <c:v>1922</c:v>
                </c:pt>
                <c:pt idx="173">
                  <c:v>1923</c:v>
                </c:pt>
                <c:pt idx="174">
                  <c:v>1924</c:v>
                </c:pt>
                <c:pt idx="175">
                  <c:v>1925</c:v>
                </c:pt>
                <c:pt idx="176">
                  <c:v>1926</c:v>
                </c:pt>
                <c:pt idx="177">
                  <c:v>1927</c:v>
                </c:pt>
                <c:pt idx="178">
                  <c:v>1928</c:v>
                </c:pt>
                <c:pt idx="179">
                  <c:v>1929</c:v>
                </c:pt>
                <c:pt idx="180">
                  <c:v>1930</c:v>
                </c:pt>
                <c:pt idx="181">
                  <c:v>1931</c:v>
                </c:pt>
                <c:pt idx="182">
                  <c:v>1932</c:v>
                </c:pt>
                <c:pt idx="183">
                  <c:v>1933</c:v>
                </c:pt>
                <c:pt idx="184">
                  <c:v>1934</c:v>
                </c:pt>
                <c:pt idx="185">
                  <c:v>1935</c:v>
                </c:pt>
                <c:pt idx="186">
                  <c:v>1936</c:v>
                </c:pt>
                <c:pt idx="187">
                  <c:v>1937</c:v>
                </c:pt>
                <c:pt idx="188">
                  <c:v>1938</c:v>
                </c:pt>
                <c:pt idx="189">
                  <c:v>1939</c:v>
                </c:pt>
                <c:pt idx="190">
                  <c:v>1940</c:v>
                </c:pt>
                <c:pt idx="191">
                  <c:v>1941</c:v>
                </c:pt>
                <c:pt idx="192">
                  <c:v>1942</c:v>
                </c:pt>
                <c:pt idx="193">
                  <c:v>1943</c:v>
                </c:pt>
                <c:pt idx="194">
                  <c:v>1944</c:v>
                </c:pt>
                <c:pt idx="195">
                  <c:v>1945</c:v>
                </c:pt>
                <c:pt idx="196">
                  <c:v>1946</c:v>
                </c:pt>
                <c:pt idx="197">
                  <c:v>1947</c:v>
                </c:pt>
                <c:pt idx="198">
                  <c:v>1948</c:v>
                </c:pt>
                <c:pt idx="199">
                  <c:v>1949</c:v>
                </c:pt>
                <c:pt idx="200">
                  <c:v>1950</c:v>
                </c:pt>
                <c:pt idx="201">
                  <c:v>1951</c:v>
                </c:pt>
                <c:pt idx="202">
                  <c:v>1952</c:v>
                </c:pt>
                <c:pt idx="203">
                  <c:v>1953</c:v>
                </c:pt>
                <c:pt idx="204">
                  <c:v>1954</c:v>
                </c:pt>
                <c:pt idx="205">
                  <c:v>1955</c:v>
                </c:pt>
                <c:pt idx="206">
                  <c:v>1956</c:v>
                </c:pt>
                <c:pt idx="207">
                  <c:v>1957</c:v>
                </c:pt>
                <c:pt idx="208">
                  <c:v>1958</c:v>
                </c:pt>
                <c:pt idx="209">
                  <c:v>1959</c:v>
                </c:pt>
                <c:pt idx="210">
                  <c:v>1960</c:v>
                </c:pt>
                <c:pt idx="211">
                  <c:v>1961</c:v>
                </c:pt>
                <c:pt idx="212">
                  <c:v>1962</c:v>
                </c:pt>
                <c:pt idx="213">
                  <c:v>1963</c:v>
                </c:pt>
                <c:pt idx="214">
                  <c:v>1964</c:v>
                </c:pt>
                <c:pt idx="215">
                  <c:v>1965</c:v>
                </c:pt>
                <c:pt idx="216">
                  <c:v>1966</c:v>
                </c:pt>
                <c:pt idx="217">
                  <c:v>1967</c:v>
                </c:pt>
                <c:pt idx="218">
                  <c:v>1968</c:v>
                </c:pt>
                <c:pt idx="219">
                  <c:v>1969</c:v>
                </c:pt>
                <c:pt idx="220">
                  <c:v>1970</c:v>
                </c:pt>
                <c:pt idx="221">
                  <c:v>1971</c:v>
                </c:pt>
                <c:pt idx="222">
                  <c:v>1972</c:v>
                </c:pt>
                <c:pt idx="223">
                  <c:v>1973</c:v>
                </c:pt>
                <c:pt idx="224">
                  <c:v>1974</c:v>
                </c:pt>
                <c:pt idx="225">
                  <c:v>1975</c:v>
                </c:pt>
                <c:pt idx="226">
                  <c:v>1976</c:v>
                </c:pt>
                <c:pt idx="227">
                  <c:v>1977</c:v>
                </c:pt>
                <c:pt idx="228">
                  <c:v>1978</c:v>
                </c:pt>
                <c:pt idx="229">
                  <c:v>1979</c:v>
                </c:pt>
                <c:pt idx="230">
                  <c:v>1980</c:v>
                </c:pt>
                <c:pt idx="231">
                  <c:v>1981</c:v>
                </c:pt>
                <c:pt idx="232">
                  <c:v>1982</c:v>
                </c:pt>
                <c:pt idx="233">
                  <c:v>1983</c:v>
                </c:pt>
                <c:pt idx="234">
                  <c:v>1984</c:v>
                </c:pt>
                <c:pt idx="235">
                  <c:v>1985</c:v>
                </c:pt>
                <c:pt idx="236">
                  <c:v>1986</c:v>
                </c:pt>
                <c:pt idx="237">
                  <c:v>1987</c:v>
                </c:pt>
                <c:pt idx="238">
                  <c:v>1988</c:v>
                </c:pt>
                <c:pt idx="239">
                  <c:v>1989</c:v>
                </c:pt>
                <c:pt idx="240">
                  <c:v>1990</c:v>
                </c:pt>
                <c:pt idx="241">
                  <c:v>1991</c:v>
                </c:pt>
                <c:pt idx="242">
                  <c:v>1992</c:v>
                </c:pt>
                <c:pt idx="243">
                  <c:v>1993</c:v>
                </c:pt>
                <c:pt idx="244">
                  <c:v>1994</c:v>
                </c:pt>
                <c:pt idx="245">
                  <c:v>1995</c:v>
                </c:pt>
                <c:pt idx="246">
                  <c:v>1996</c:v>
                </c:pt>
                <c:pt idx="247">
                  <c:v>1997</c:v>
                </c:pt>
                <c:pt idx="248">
                  <c:v>1998</c:v>
                </c:pt>
                <c:pt idx="249">
                  <c:v>1999</c:v>
                </c:pt>
                <c:pt idx="250">
                  <c:v>2000</c:v>
                </c:pt>
                <c:pt idx="251">
                  <c:v>2001</c:v>
                </c:pt>
                <c:pt idx="252">
                  <c:v>2002</c:v>
                </c:pt>
                <c:pt idx="253">
                  <c:v>2003</c:v>
                </c:pt>
                <c:pt idx="254">
                  <c:v>2004</c:v>
                </c:pt>
                <c:pt idx="255">
                  <c:v>2005</c:v>
                </c:pt>
                <c:pt idx="256">
                  <c:v>2006</c:v>
                </c:pt>
                <c:pt idx="257">
                  <c:v>2007</c:v>
                </c:pt>
                <c:pt idx="258">
                  <c:v>2008</c:v>
                </c:pt>
                <c:pt idx="259">
                  <c:v>2009</c:v>
                </c:pt>
                <c:pt idx="260">
                  <c:v>2010</c:v>
                </c:pt>
                <c:pt idx="261">
                  <c:v>2011</c:v>
                </c:pt>
              </c:numCache>
            </c:numRef>
          </c:cat>
          <c:val>
            <c:numRef>
              <c:f>'10 TropicalForest'!$C$16:$C$277</c:f>
              <c:numCache>
                <c:formatCode>0.00</c:formatCode>
                <c:ptCount val="262"/>
                <c:pt idx="0">
                  <c:v>99.033458593966259</c:v>
                </c:pt>
                <c:pt idx="1">
                  <c:v>99.01344383586121</c:v>
                </c:pt>
                <c:pt idx="2">
                  <c:v>98.992634497566812</c:v>
                </c:pt>
                <c:pt idx="3">
                  <c:v>98.971931250974549</c:v>
                </c:pt>
                <c:pt idx="4">
                  <c:v>98.951730844173454</c:v>
                </c:pt>
                <c:pt idx="5">
                  <c:v>98.930831862868189</c:v>
                </c:pt>
                <c:pt idx="6">
                  <c:v>98.910371434778568</c:v>
                </c:pt>
                <c:pt idx="7">
                  <c:v>98.889729364121152</c:v>
                </c:pt>
                <c:pt idx="8">
                  <c:v>98.869578916095634</c:v>
                </c:pt>
                <c:pt idx="9">
                  <c:v>98.848658961530973</c:v>
                </c:pt>
                <c:pt idx="10">
                  <c:v>98.828241988150012</c:v>
                </c:pt>
                <c:pt idx="11">
                  <c:v>98.806692081701357</c:v>
                </c:pt>
                <c:pt idx="12">
                  <c:v>98.786014144413429</c:v>
                </c:pt>
                <c:pt idx="13">
                  <c:v>98.764772379923158</c:v>
                </c:pt>
                <c:pt idx="14">
                  <c:v>98.743849361848675</c:v>
                </c:pt>
                <c:pt idx="15">
                  <c:v>98.72294986210315</c:v>
                </c:pt>
                <c:pt idx="16">
                  <c:v>98.701922543301364</c:v>
                </c:pt>
                <c:pt idx="17">
                  <c:v>98.680817788397121</c:v>
                </c:pt>
                <c:pt idx="18">
                  <c:v>98.660354343928518</c:v>
                </c:pt>
                <c:pt idx="19">
                  <c:v>98.639553771985362</c:v>
                </c:pt>
                <c:pt idx="20">
                  <c:v>98.618361636354265</c:v>
                </c:pt>
                <c:pt idx="21">
                  <c:v>98.59763124235198</c:v>
                </c:pt>
                <c:pt idx="22">
                  <c:v>98.57576108129831</c:v>
                </c:pt>
                <c:pt idx="23">
                  <c:v>98.554339370953386</c:v>
                </c:pt>
                <c:pt idx="24">
                  <c:v>98.533107692480158</c:v>
                </c:pt>
                <c:pt idx="25">
                  <c:v>98.511791696790198</c:v>
                </c:pt>
                <c:pt idx="26">
                  <c:v>98.490031963483318</c:v>
                </c:pt>
                <c:pt idx="27">
                  <c:v>98.468729400105758</c:v>
                </c:pt>
                <c:pt idx="28">
                  <c:v>98.447162950703927</c:v>
                </c:pt>
                <c:pt idx="29">
                  <c:v>98.425928302982499</c:v>
                </c:pt>
                <c:pt idx="30">
                  <c:v>98.404251378703165</c:v>
                </c:pt>
                <c:pt idx="31">
                  <c:v>98.382016801371918</c:v>
                </c:pt>
                <c:pt idx="32">
                  <c:v>98.359806213679079</c:v>
                </c:pt>
                <c:pt idx="33">
                  <c:v>98.33766010108593</c:v>
                </c:pt>
                <c:pt idx="34">
                  <c:v>98.315900037862619</c:v>
                </c:pt>
                <c:pt idx="35">
                  <c:v>98.293676819083259</c:v>
                </c:pt>
                <c:pt idx="36">
                  <c:v>98.271495971001471</c:v>
                </c:pt>
                <c:pt idx="37">
                  <c:v>98.249613650170602</c:v>
                </c:pt>
                <c:pt idx="38">
                  <c:v>98.227372050331766</c:v>
                </c:pt>
                <c:pt idx="39">
                  <c:v>98.205129413613363</c:v>
                </c:pt>
                <c:pt idx="40">
                  <c:v>98.183418413678154</c:v>
                </c:pt>
                <c:pt idx="41">
                  <c:v>98.160237824510219</c:v>
                </c:pt>
                <c:pt idx="42">
                  <c:v>98.137576665217509</c:v>
                </c:pt>
                <c:pt idx="43">
                  <c:v>98.115087345260648</c:v>
                </c:pt>
                <c:pt idx="44">
                  <c:v>98.092054323004689</c:v>
                </c:pt>
                <c:pt idx="45">
                  <c:v>98.068961444479768</c:v>
                </c:pt>
                <c:pt idx="46">
                  <c:v>98.045787029462218</c:v>
                </c:pt>
                <c:pt idx="47">
                  <c:v>98.022935178464579</c:v>
                </c:pt>
                <c:pt idx="48">
                  <c:v>97.999890279217226</c:v>
                </c:pt>
                <c:pt idx="49">
                  <c:v>97.976885111335108</c:v>
                </c:pt>
                <c:pt idx="50">
                  <c:v>97.953659606399796</c:v>
                </c:pt>
                <c:pt idx="51">
                  <c:v>97.924393896951088</c:v>
                </c:pt>
                <c:pt idx="52">
                  <c:v>97.895074081205692</c:v>
                </c:pt>
                <c:pt idx="53">
                  <c:v>97.865693843620079</c:v>
                </c:pt>
                <c:pt idx="54">
                  <c:v>97.836090064078491</c:v>
                </c:pt>
                <c:pt idx="55">
                  <c:v>97.806078319288545</c:v>
                </c:pt>
                <c:pt idx="56">
                  <c:v>97.777228493082845</c:v>
                </c:pt>
                <c:pt idx="57">
                  <c:v>97.747695268529327</c:v>
                </c:pt>
                <c:pt idx="58">
                  <c:v>97.718547527774618</c:v>
                </c:pt>
                <c:pt idx="59">
                  <c:v>97.689095274142545</c:v>
                </c:pt>
                <c:pt idx="60">
                  <c:v>97.660065879129348</c:v>
                </c:pt>
                <c:pt idx="61">
                  <c:v>97.628364113791022</c:v>
                </c:pt>
                <c:pt idx="62">
                  <c:v>97.597880635617997</c:v>
                </c:pt>
                <c:pt idx="63">
                  <c:v>97.566706642327944</c:v>
                </c:pt>
                <c:pt idx="64">
                  <c:v>97.535356850704147</c:v>
                </c:pt>
                <c:pt idx="65">
                  <c:v>97.504294369172541</c:v>
                </c:pt>
                <c:pt idx="66">
                  <c:v>97.472753650189588</c:v>
                </c:pt>
                <c:pt idx="67">
                  <c:v>97.441505425699916</c:v>
                </c:pt>
                <c:pt idx="68">
                  <c:v>97.410400856255649</c:v>
                </c:pt>
                <c:pt idx="69">
                  <c:v>97.379204994218597</c:v>
                </c:pt>
                <c:pt idx="70">
                  <c:v>97.347242877675441</c:v>
                </c:pt>
                <c:pt idx="71">
                  <c:v>97.315245130156256</c:v>
                </c:pt>
                <c:pt idx="72">
                  <c:v>97.282908275663999</c:v>
                </c:pt>
                <c:pt idx="73">
                  <c:v>97.251315429883377</c:v>
                </c:pt>
                <c:pt idx="74">
                  <c:v>97.218926967033127</c:v>
                </c:pt>
                <c:pt idx="75">
                  <c:v>97.186671601902461</c:v>
                </c:pt>
                <c:pt idx="76">
                  <c:v>97.154634264410177</c:v>
                </c:pt>
                <c:pt idx="77">
                  <c:v>97.122066892585323</c:v>
                </c:pt>
                <c:pt idx="78">
                  <c:v>97.089419068279696</c:v>
                </c:pt>
                <c:pt idx="79">
                  <c:v>97.056874460689585</c:v>
                </c:pt>
                <c:pt idx="80">
                  <c:v>97.024068559276344</c:v>
                </c:pt>
                <c:pt idx="81">
                  <c:v>96.986980719470878</c:v>
                </c:pt>
                <c:pt idx="82">
                  <c:v>96.9507313858727</c:v>
                </c:pt>
                <c:pt idx="83">
                  <c:v>96.914251016502021</c:v>
                </c:pt>
                <c:pt idx="84">
                  <c:v>96.877693022505213</c:v>
                </c:pt>
                <c:pt idx="85">
                  <c:v>96.841381004782619</c:v>
                </c:pt>
                <c:pt idx="86">
                  <c:v>96.804983444439372</c:v>
                </c:pt>
                <c:pt idx="87">
                  <c:v>96.767545798941796</c:v>
                </c:pt>
                <c:pt idx="88">
                  <c:v>96.730769023211906</c:v>
                </c:pt>
                <c:pt idx="89">
                  <c:v>96.694081042136219</c:v>
                </c:pt>
                <c:pt idx="90">
                  <c:v>96.657408661395365</c:v>
                </c:pt>
                <c:pt idx="91">
                  <c:v>96.620180041530318</c:v>
                </c:pt>
                <c:pt idx="92">
                  <c:v>96.582881526509993</c:v>
                </c:pt>
                <c:pt idx="93">
                  <c:v>96.545479229203025</c:v>
                </c:pt>
                <c:pt idx="94">
                  <c:v>96.508056382814488</c:v>
                </c:pt>
                <c:pt idx="95">
                  <c:v>96.470702253308048</c:v>
                </c:pt>
                <c:pt idx="96">
                  <c:v>96.433078110757776</c:v>
                </c:pt>
                <c:pt idx="97">
                  <c:v>96.395688350275648</c:v>
                </c:pt>
                <c:pt idx="98">
                  <c:v>96.358304104110957</c:v>
                </c:pt>
                <c:pt idx="99">
                  <c:v>96.320599037770378</c:v>
                </c:pt>
                <c:pt idx="100">
                  <c:v>96.283140843191489</c:v>
                </c:pt>
                <c:pt idx="101">
                  <c:v>96.215074509154348</c:v>
                </c:pt>
                <c:pt idx="102">
                  <c:v>96.147298501587841</c:v>
                </c:pt>
                <c:pt idx="103">
                  <c:v>96.078539154495118</c:v>
                </c:pt>
                <c:pt idx="104">
                  <c:v>96.009496220653958</c:v>
                </c:pt>
                <c:pt idx="105">
                  <c:v>95.940865116796189</c:v>
                </c:pt>
                <c:pt idx="106">
                  <c:v>95.872970527833345</c:v>
                </c:pt>
                <c:pt idx="107">
                  <c:v>95.803677234542278</c:v>
                </c:pt>
                <c:pt idx="108">
                  <c:v>95.734524344263505</c:v>
                </c:pt>
                <c:pt idx="109">
                  <c:v>95.665688645079584</c:v>
                </c:pt>
                <c:pt idx="110">
                  <c:v>95.597001832473566</c:v>
                </c:pt>
                <c:pt idx="111">
                  <c:v>95.525081367410138</c:v>
                </c:pt>
                <c:pt idx="112">
                  <c:v>95.453207373434367</c:v>
                </c:pt>
                <c:pt idx="113">
                  <c:v>95.380390902440737</c:v>
                </c:pt>
                <c:pt idx="114">
                  <c:v>95.308509461779735</c:v>
                </c:pt>
                <c:pt idx="115">
                  <c:v>95.235227855731409</c:v>
                </c:pt>
                <c:pt idx="116">
                  <c:v>95.163535033014028</c:v>
                </c:pt>
                <c:pt idx="117">
                  <c:v>95.090832194669716</c:v>
                </c:pt>
                <c:pt idx="118">
                  <c:v>95.017188670282835</c:v>
                </c:pt>
                <c:pt idx="119">
                  <c:v>94.944370502576078</c:v>
                </c:pt>
                <c:pt idx="120">
                  <c:v>94.871191689065526</c:v>
                </c:pt>
                <c:pt idx="121">
                  <c:v>94.785442304954415</c:v>
                </c:pt>
                <c:pt idx="122">
                  <c:v>94.698392861531715</c:v>
                </c:pt>
                <c:pt idx="123">
                  <c:v>94.611742239958659</c:v>
                </c:pt>
                <c:pt idx="124">
                  <c:v>94.524418164662109</c:v>
                </c:pt>
                <c:pt idx="125">
                  <c:v>94.436967071534639</c:v>
                </c:pt>
                <c:pt idx="126">
                  <c:v>94.35028977386041</c:v>
                </c:pt>
                <c:pt idx="127">
                  <c:v>94.262735181231449</c:v>
                </c:pt>
                <c:pt idx="128">
                  <c:v>94.175635731902048</c:v>
                </c:pt>
                <c:pt idx="129">
                  <c:v>94.0879238162604</c:v>
                </c:pt>
                <c:pt idx="130">
                  <c:v>94.000135642789289</c:v>
                </c:pt>
                <c:pt idx="131">
                  <c:v>93.91470085757301</c:v>
                </c:pt>
                <c:pt idx="132">
                  <c:v>93.829717775098985</c:v>
                </c:pt>
                <c:pt idx="133">
                  <c:v>93.73881297524612</c:v>
                </c:pt>
                <c:pt idx="134">
                  <c:v>93.652598456080327</c:v>
                </c:pt>
                <c:pt idx="135">
                  <c:v>93.566929383058365</c:v>
                </c:pt>
                <c:pt idx="136">
                  <c:v>93.480781931192752</c:v>
                </c:pt>
                <c:pt idx="137">
                  <c:v>93.393682906041619</c:v>
                </c:pt>
                <c:pt idx="138">
                  <c:v>93.306247130463149</c:v>
                </c:pt>
                <c:pt idx="139">
                  <c:v>93.218991724918027</c:v>
                </c:pt>
                <c:pt idx="140">
                  <c:v>93.130843471213993</c:v>
                </c:pt>
                <c:pt idx="141">
                  <c:v>93.034796829323852</c:v>
                </c:pt>
                <c:pt idx="142">
                  <c:v>92.939014591898086</c:v>
                </c:pt>
                <c:pt idx="143">
                  <c:v>92.843580887629258</c:v>
                </c:pt>
                <c:pt idx="144">
                  <c:v>92.747784558058186</c:v>
                </c:pt>
                <c:pt idx="145">
                  <c:v>92.651971874057395</c:v>
                </c:pt>
                <c:pt idx="146">
                  <c:v>92.554984310470019</c:v>
                </c:pt>
                <c:pt idx="147">
                  <c:v>92.458144502318333</c:v>
                </c:pt>
                <c:pt idx="148">
                  <c:v>92.360646652254189</c:v>
                </c:pt>
                <c:pt idx="149">
                  <c:v>92.262204157149853</c:v>
                </c:pt>
                <c:pt idx="150">
                  <c:v>92.160335998217704</c:v>
                </c:pt>
                <c:pt idx="151">
                  <c:v>92.028531881016008</c:v>
                </c:pt>
                <c:pt idx="152">
                  <c:v>91.905203270122485</c:v>
                </c:pt>
                <c:pt idx="153">
                  <c:v>91.780821613071311</c:v>
                </c:pt>
                <c:pt idx="154">
                  <c:v>91.65133907075294</c:v>
                </c:pt>
                <c:pt idx="155">
                  <c:v>91.525234967080351</c:v>
                </c:pt>
                <c:pt idx="156">
                  <c:v>91.402513920883266</c:v>
                </c:pt>
                <c:pt idx="157">
                  <c:v>91.280052094749081</c:v>
                </c:pt>
                <c:pt idx="158">
                  <c:v>91.15134928638011</c:v>
                </c:pt>
                <c:pt idx="159">
                  <c:v>91.025005427714618</c:v>
                </c:pt>
                <c:pt idx="160">
                  <c:v>90.900866966213627</c:v>
                </c:pt>
                <c:pt idx="161">
                  <c:v>90.771087781881448</c:v>
                </c:pt>
                <c:pt idx="162">
                  <c:v>90.639830807536015</c:v>
                </c:pt>
                <c:pt idx="163">
                  <c:v>90.512764667513636</c:v>
                </c:pt>
                <c:pt idx="164">
                  <c:v>90.372051722320364</c:v>
                </c:pt>
                <c:pt idx="165">
                  <c:v>90.234058938205877</c:v>
                </c:pt>
                <c:pt idx="166">
                  <c:v>90.125215497297063</c:v>
                </c:pt>
                <c:pt idx="167">
                  <c:v>90.0153163708992</c:v>
                </c:pt>
                <c:pt idx="168">
                  <c:v>89.906621298128471</c:v>
                </c:pt>
                <c:pt idx="169">
                  <c:v>89.793343026121278</c:v>
                </c:pt>
                <c:pt idx="170">
                  <c:v>89.674270997184294</c:v>
                </c:pt>
                <c:pt idx="171">
                  <c:v>89.502047685321543</c:v>
                </c:pt>
                <c:pt idx="172">
                  <c:v>89.332370762832838</c:v>
                </c:pt>
                <c:pt idx="173">
                  <c:v>89.157975469628383</c:v>
                </c:pt>
                <c:pt idx="174">
                  <c:v>88.987363516807491</c:v>
                </c:pt>
                <c:pt idx="175">
                  <c:v>88.808041251432343</c:v>
                </c:pt>
                <c:pt idx="176">
                  <c:v>88.635362890531553</c:v>
                </c:pt>
                <c:pt idx="177">
                  <c:v>88.453655423530591</c:v>
                </c:pt>
                <c:pt idx="178">
                  <c:v>88.277945413297743</c:v>
                </c:pt>
                <c:pt idx="179">
                  <c:v>88.086315897775549</c:v>
                </c:pt>
                <c:pt idx="180">
                  <c:v>87.906907571339644</c:v>
                </c:pt>
                <c:pt idx="181">
                  <c:v>87.727342958771189</c:v>
                </c:pt>
                <c:pt idx="182">
                  <c:v>87.543929116792228</c:v>
                </c:pt>
                <c:pt idx="183">
                  <c:v>87.360723687743914</c:v>
                </c:pt>
                <c:pt idx="184">
                  <c:v>87.172881518733277</c:v>
                </c:pt>
                <c:pt idx="185">
                  <c:v>86.985106087106857</c:v>
                </c:pt>
                <c:pt idx="186">
                  <c:v>86.746275850161098</c:v>
                </c:pt>
                <c:pt idx="187">
                  <c:v>86.541874279353493</c:v>
                </c:pt>
                <c:pt idx="188">
                  <c:v>86.370604473143828</c:v>
                </c:pt>
                <c:pt idx="189">
                  <c:v>86.144952889934913</c:v>
                </c:pt>
                <c:pt idx="190">
                  <c:v>85.968158538613409</c:v>
                </c:pt>
                <c:pt idx="191">
                  <c:v>85.800581534288938</c:v>
                </c:pt>
                <c:pt idx="192">
                  <c:v>85.60620126972114</c:v>
                </c:pt>
                <c:pt idx="193">
                  <c:v>85.365397519739844</c:v>
                </c:pt>
                <c:pt idx="194">
                  <c:v>85.191267573617964</c:v>
                </c:pt>
                <c:pt idx="195">
                  <c:v>84.990465155556649</c:v>
                </c:pt>
                <c:pt idx="196">
                  <c:v>84.731009815084889</c:v>
                </c:pt>
                <c:pt idx="197">
                  <c:v>84.565126318997102</c:v>
                </c:pt>
                <c:pt idx="198">
                  <c:v>84.347762802425095</c:v>
                </c:pt>
                <c:pt idx="199">
                  <c:v>84.142681179565258</c:v>
                </c:pt>
                <c:pt idx="200">
                  <c:v>83.833345536314042</c:v>
                </c:pt>
                <c:pt idx="201">
                  <c:v>83.56165698837161</c:v>
                </c:pt>
                <c:pt idx="202">
                  <c:v>83.165129990495814</c:v>
                </c:pt>
                <c:pt idx="203">
                  <c:v>82.875649472921765</c:v>
                </c:pt>
                <c:pt idx="204">
                  <c:v>82.657597844910384</c:v>
                </c:pt>
                <c:pt idx="205">
                  <c:v>82.395205022685559</c:v>
                </c:pt>
                <c:pt idx="206">
                  <c:v>82.095804483220434</c:v>
                </c:pt>
                <c:pt idx="207">
                  <c:v>81.775367481554596</c:v>
                </c:pt>
                <c:pt idx="208">
                  <c:v>81.501539001296265</c:v>
                </c:pt>
                <c:pt idx="209">
                  <c:v>81.241051069486602</c:v>
                </c:pt>
                <c:pt idx="210">
                  <c:v>80.963068328499759</c:v>
                </c:pt>
                <c:pt idx="211">
                  <c:v>80.789288753640918</c:v>
                </c:pt>
                <c:pt idx="212">
                  <c:v>80.668956585281848</c:v>
                </c:pt>
                <c:pt idx="213">
                  <c:v>80.535647200740272</c:v>
                </c:pt>
                <c:pt idx="214">
                  <c:v>80.398291909456688</c:v>
                </c:pt>
                <c:pt idx="215">
                  <c:v>80.31823160450125</c:v>
                </c:pt>
                <c:pt idx="216">
                  <c:v>80.20028515620848</c:v>
                </c:pt>
                <c:pt idx="217">
                  <c:v>80.082312974432924</c:v>
                </c:pt>
                <c:pt idx="218">
                  <c:v>79.936374576949888</c:v>
                </c:pt>
                <c:pt idx="219">
                  <c:v>79.873702612421837</c:v>
                </c:pt>
                <c:pt idx="220">
                  <c:v>79.827312967009988</c:v>
                </c:pt>
                <c:pt idx="221">
                  <c:v>79.80080370944853</c:v>
                </c:pt>
                <c:pt idx="222">
                  <c:v>79.580792707677688</c:v>
                </c:pt>
                <c:pt idx="223">
                  <c:v>79.429673113838788</c:v>
                </c:pt>
                <c:pt idx="224">
                  <c:v>79.257312886651548</c:v>
                </c:pt>
                <c:pt idx="225">
                  <c:v>79.119580736527425</c:v>
                </c:pt>
                <c:pt idx="226">
                  <c:v>78.948328698674985</c:v>
                </c:pt>
                <c:pt idx="227">
                  <c:v>78.795309021774884</c:v>
                </c:pt>
                <c:pt idx="228">
                  <c:v>78.62679053018185</c:v>
                </c:pt>
                <c:pt idx="229">
                  <c:v>78.475056302008369</c:v>
                </c:pt>
                <c:pt idx="230">
                  <c:v>78.348077024272442</c:v>
                </c:pt>
                <c:pt idx="231">
                  <c:v>78.221268596123281</c:v>
                </c:pt>
                <c:pt idx="232">
                  <c:v>78.103674781378061</c:v>
                </c:pt>
                <c:pt idx="233">
                  <c:v>77.983056151283819</c:v>
                </c:pt>
                <c:pt idx="234">
                  <c:v>77.873775382563181</c:v>
                </c:pt>
                <c:pt idx="235">
                  <c:v>77.684586447499058</c:v>
                </c:pt>
                <c:pt idx="236">
                  <c:v>77.510362192404827</c:v>
                </c:pt>
                <c:pt idx="237">
                  <c:v>77.325332278291683</c:v>
                </c:pt>
                <c:pt idx="238">
                  <c:v>77.170341350640427</c:v>
                </c:pt>
                <c:pt idx="239">
                  <c:v>77.105052818797645</c:v>
                </c:pt>
                <c:pt idx="240">
                  <c:v>76.9995962058385</c:v>
                </c:pt>
                <c:pt idx="241">
                  <c:v>77.047952341778725</c:v>
                </c:pt>
                <c:pt idx="242">
                  <c:v>76.811252799488315</c:v>
                </c:pt>
                <c:pt idx="243">
                  <c:v>76.538076092729526</c:v>
                </c:pt>
                <c:pt idx="244">
                  <c:v>76.264899433102343</c:v>
                </c:pt>
                <c:pt idx="245">
                  <c:v>75.991722773474578</c:v>
                </c:pt>
                <c:pt idx="246">
                  <c:v>75.718546113847054</c:v>
                </c:pt>
                <c:pt idx="247">
                  <c:v>75.445369501350427</c:v>
                </c:pt>
                <c:pt idx="248">
                  <c:v>75.172192794591624</c:v>
                </c:pt>
                <c:pt idx="249">
                  <c:v>74.899016134964185</c:v>
                </c:pt>
                <c:pt idx="250">
                  <c:v>74.625839475336619</c:v>
                </c:pt>
                <c:pt idx="251">
                  <c:v>74.403197766974699</c:v>
                </c:pt>
                <c:pt idx="252">
                  <c:v>74.180556105743548</c:v>
                </c:pt>
                <c:pt idx="253">
                  <c:v>73.957914350250661</c:v>
                </c:pt>
                <c:pt idx="254">
                  <c:v>73.735272689019567</c:v>
                </c:pt>
                <c:pt idx="255">
                  <c:v>73.512630980657562</c:v>
                </c:pt>
                <c:pt idx="256">
                  <c:v>73.289989272295529</c:v>
                </c:pt>
                <c:pt idx="257">
                  <c:v>73.067347658195345</c:v>
                </c:pt>
                <c:pt idx="258">
                  <c:v>72.844705902702415</c:v>
                </c:pt>
                <c:pt idx="259">
                  <c:v>72.622064288602232</c:v>
                </c:pt>
                <c:pt idx="260">
                  <c:v>72.399422533109288</c:v>
                </c:pt>
                <c:pt idx="261">
                  <c:v>72.336842379614524</c:v>
                </c:pt>
              </c:numCache>
            </c:numRef>
          </c:val>
        </c:ser>
        <c:marker val="1"/>
        <c:axId val="92396544"/>
        <c:axId val="80274176"/>
      </c:lineChart>
      <c:catAx>
        <c:axId val="92396544"/>
        <c:scaling>
          <c:orientation val="minMax"/>
        </c:scaling>
        <c:axPos val="b"/>
        <c:numFmt formatCode="General" sourceLinked="1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2400" baseline="0"/>
            </a:pPr>
            <a:endParaRPr lang="pl-PL"/>
          </a:p>
        </c:txPr>
        <c:crossAx val="80274176"/>
        <c:crosses val="autoZero"/>
        <c:auto val="1"/>
        <c:lblAlgn val="ctr"/>
        <c:lblOffset val="100"/>
        <c:tickLblSkip val="50"/>
        <c:tickMarkSkip val="50"/>
      </c:catAx>
      <c:valAx>
        <c:axId val="80274176"/>
        <c:scaling>
          <c:orientation val="minMax"/>
          <c:max val="100"/>
        </c:scaling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2400" baseline="0"/>
                </a:pPr>
                <a:r>
                  <a:rPr lang="en-US" sz="2400" baseline="0" dirty="0"/>
                  <a:t>% </a:t>
                </a:r>
                <a:r>
                  <a:rPr lang="en-US" sz="2400" baseline="0" dirty="0" smtClean="0"/>
                  <a:t> </a:t>
                </a:r>
                <a:r>
                  <a:rPr lang="en-US" sz="2400" baseline="0" dirty="0"/>
                  <a:t>since 1700 AD</a:t>
                </a:r>
              </a:p>
            </c:rich>
          </c:tx>
          <c:layout>
            <c:manualLayout>
              <c:xMode val="edge"/>
              <c:yMode val="edge"/>
              <c:x val="6.8535700553354435E-3"/>
              <c:y val="0.33652852076696643"/>
            </c:manualLayout>
          </c:layout>
        </c:title>
        <c:numFmt formatCode="0" sourceLinked="0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2400" baseline="0"/>
            </a:pPr>
            <a:endParaRPr lang="pl-PL"/>
          </a:p>
        </c:txPr>
        <c:crossAx val="92396544"/>
        <c:crosses val="autoZero"/>
        <c:crossBetween val="between"/>
      </c:valAx>
    </c:plotArea>
    <c:plotVisOnly val="1"/>
    <c:dispBlanksAs val="gap"/>
  </c:chart>
  <c:spPr>
    <a:ln>
      <a:noFill/>
    </a:ln>
  </c:sp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4DAA4-3B7E-4FF7-A893-5FBA648599B4}" type="datetimeFigureOut">
              <a:rPr lang="pl-PL" smtClean="0"/>
              <a:pPr/>
              <a:t>2018-06-19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8451CD-A7B6-42CE-B318-69C2950D549D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451CD-A7B6-42CE-B318-69C2950D549D}" type="slidenum">
              <a:rPr lang="pl-PL" smtClean="0"/>
              <a:pPr/>
              <a:t>2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451CD-A7B6-42CE-B318-69C2950D549D}" type="slidenum">
              <a:rPr lang="pl-PL" smtClean="0"/>
              <a:pPr/>
              <a:t>3</a:t>
            </a:fld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451CD-A7B6-42CE-B318-69C2950D549D}" type="slidenum">
              <a:rPr lang="pl-PL" smtClean="0"/>
              <a:pPr/>
              <a:t>4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A6863-61A3-417F-B0EC-C656AC770388}" type="datetimeFigureOut">
              <a:rPr lang="pl-PL" smtClean="0"/>
              <a:pPr/>
              <a:t>2018-06-19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C6C0C-E444-4A4C-A569-E97D46B0003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A6863-61A3-417F-B0EC-C656AC770388}" type="datetimeFigureOut">
              <a:rPr lang="pl-PL" smtClean="0"/>
              <a:pPr/>
              <a:t>2018-06-19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C6C0C-E444-4A4C-A569-E97D46B0003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A6863-61A3-417F-B0EC-C656AC770388}" type="datetimeFigureOut">
              <a:rPr lang="pl-PL" smtClean="0"/>
              <a:pPr/>
              <a:t>2018-06-19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C6C0C-E444-4A4C-A569-E97D46B0003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2BDF7-32A3-4579-A889-A1E55C317159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2018-06-19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C5ED2-AA1D-4311-BB1A-4638AF830F30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2BDF7-32A3-4579-A889-A1E55C317159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2018-06-19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C5ED2-AA1D-4311-BB1A-4638AF830F30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2BDF7-32A3-4579-A889-A1E55C317159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2018-06-19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C5ED2-AA1D-4311-BB1A-4638AF830F30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2BDF7-32A3-4579-A889-A1E55C317159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2018-06-19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C5ED2-AA1D-4311-BB1A-4638AF830F30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2BDF7-32A3-4579-A889-A1E55C317159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2018-06-19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C5ED2-AA1D-4311-BB1A-4638AF830F30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2BDF7-32A3-4579-A889-A1E55C317159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2018-06-19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C5ED2-AA1D-4311-BB1A-4638AF830F30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2BDF7-32A3-4579-A889-A1E55C317159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2018-06-19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C5ED2-AA1D-4311-BB1A-4638AF830F30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2BDF7-32A3-4579-A889-A1E55C317159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2018-06-19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C5ED2-AA1D-4311-BB1A-4638AF830F30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A6863-61A3-417F-B0EC-C656AC770388}" type="datetimeFigureOut">
              <a:rPr lang="pl-PL" smtClean="0"/>
              <a:pPr/>
              <a:t>2018-06-19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C6C0C-E444-4A4C-A569-E97D46B0003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2BDF7-32A3-4579-A889-A1E55C317159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2018-06-19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C5ED2-AA1D-4311-BB1A-4638AF830F30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2BDF7-32A3-4579-A889-A1E55C317159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2018-06-19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C5ED2-AA1D-4311-BB1A-4638AF830F30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2BDF7-32A3-4579-A889-A1E55C317159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2018-06-19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C5ED2-AA1D-4311-BB1A-4638AF830F30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A6863-61A3-417F-B0EC-C656AC770388}" type="datetimeFigureOut">
              <a:rPr lang="pl-PL" smtClean="0"/>
              <a:pPr/>
              <a:t>2018-06-19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C6C0C-E444-4A4C-A569-E97D46B0003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A6863-61A3-417F-B0EC-C656AC770388}" type="datetimeFigureOut">
              <a:rPr lang="pl-PL" smtClean="0"/>
              <a:pPr/>
              <a:t>2018-06-19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C6C0C-E444-4A4C-A569-E97D46B0003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A6863-61A3-417F-B0EC-C656AC770388}" type="datetimeFigureOut">
              <a:rPr lang="pl-PL" smtClean="0"/>
              <a:pPr/>
              <a:t>2018-06-19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C6C0C-E444-4A4C-A569-E97D46B0003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A6863-61A3-417F-B0EC-C656AC770388}" type="datetimeFigureOut">
              <a:rPr lang="pl-PL" smtClean="0"/>
              <a:pPr/>
              <a:t>2018-06-19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C6C0C-E444-4A4C-A569-E97D46B0003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A6863-61A3-417F-B0EC-C656AC770388}" type="datetimeFigureOut">
              <a:rPr lang="pl-PL" smtClean="0"/>
              <a:pPr/>
              <a:t>2018-06-19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C6C0C-E444-4A4C-A569-E97D46B0003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A6863-61A3-417F-B0EC-C656AC770388}" type="datetimeFigureOut">
              <a:rPr lang="pl-PL" smtClean="0"/>
              <a:pPr/>
              <a:t>2018-06-19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C6C0C-E444-4A4C-A569-E97D46B0003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A6863-61A3-417F-B0EC-C656AC770388}" type="datetimeFigureOut">
              <a:rPr lang="pl-PL" smtClean="0"/>
              <a:pPr/>
              <a:t>2018-06-19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C6C0C-E444-4A4C-A569-E97D46B0003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A6863-61A3-417F-B0EC-C656AC770388}" type="datetimeFigureOut">
              <a:rPr lang="pl-PL" smtClean="0"/>
              <a:pPr/>
              <a:t>2018-06-19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C6C0C-E444-4A4C-A569-E97D46B0003E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2BDF7-32A3-4579-A889-A1E55C317159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2018-06-19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C5ED2-AA1D-4311-BB1A-4638AF830F30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ttps://upload.wikimedia.org/wikipedia/commons/thumb/5/5c/EARTH-OVER-AFRICA-halfnight.jpg/1018px-EARTH-OVER-AFRICA-halfnigh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484784"/>
            <a:ext cx="4800492" cy="4828786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188640"/>
            <a:ext cx="8964488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3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Calibri" pitchFamily="34" charset="0"/>
              </a:rPr>
              <a:t>Antropocen</a:t>
            </a:r>
            <a:r>
              <a:rPr lang="pl-PL" sz="3600" dirty="0" smtClean="0">
                <a:solidFill>
                  <a:schemeClr val="bg1"/>
                </a:solidFill>
                <a:ea typeface="Times New Roman" pitchFamily="18" charset="0"/>
                <a:cs typeface="Calibri" pitchFamily="34" charset="0"/>
              </a:rPr>
              <a:t> – zanikająca bioróżnorodność.</a:t>
            </a:r>
            <a:endParaRPr kumimoji="0" lang="pl-PL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Calibri" pitchFamily="34" charset="0"/>
              </a:rPr>
              <a:t>Kwietne pasy jako narzędzie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Calibri" pitchFamily="34" charset="0"/>
              </a:rPr>
              <a:t>ochrony przyrody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Calibri" pitchFamily="34" charset="0"/>
              </a:rPr>
              <a:t>na terenach </a:t>
            </a:r>
            <a:r>
              <a:rPr lang="pl-PL" sz="3600" dirty="0" smtClean="0">
                <a:solidFill>
                  <a:schemeClr val="bg1"/>
                </a:solidFill>
                <a:ea typeface="Times New Roman" pitchFamily="18" charset="0"/>
                <a:cs typeface="Calibri" pitchFamily="34" charset="0"/>
              </a:rPr>
              <a:t>rolniczych</a:t>
            </a:r>
            <a:endParaRPr kumimoji="0" lang="pl-PL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sz="2800" dirty="0">
              <a:solidFill>
                <a:schemeClr val="bg1"/>
              </a:solidFill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sz="2400" dirty="0" smtClean="0">
                <a:solidFill>
                  <a:schemeClr val="bg1"/>
                </a:solidFill>
                <a:cs typeface="Calibri" pitchFamily="34" charset="0"/>
              </a:rPr>
              <a:t>Krzysztof Kujawa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sz="2400" dirty="0">
              <a:solidFill>
                <a:schemeClr val="bg1"/>
              </a:solidFill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sz="2400" dirty="0" smtClean="0">
              <a:solidFill>
                <a:schemeClr val="bg1"/>
              </a:solidFill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sz="2400" dirty="0">
              <a:solidFill>
                <a:schemeClr val="bg1"/>
              </a:solidFill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sz="2400" dirty="0" smtClean="0">
              <a:solidFill>
                <a:schemeClr val="bg1"/>
              </a:solidFill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sz="2400" dirty="0" smtClean="0">
              <a:solidFill>
                <a:schemeClr val="bg1"/>
              </a:solidFill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sz="2400" dirty="0" smtClean="0">
              <a:solidFill>
                <a:schemeClr val="bg1"/>
              </a:solidFill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sz="2400" dirty="0" smtClean="0">
              <a:solidFill>
                <a:schemeClr val="bg1"/>
              </a:solidFill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sz="2400" dirty="0" smtClean="0">
              <a:solidFill>
                <a:schemeClr val="bg1"/>
              </a:solidFill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cs typeface="Calibri" pitchFamily="34" charset="0"/>
              </a:rPr>
              <a:t>Instytut Środowiska</a:t>
            </a:r>
            <a:r>
              <a:rPr kumimoji="0" lang="pl-PL" sz="24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cs typeface="Calibri" pitchFamily="34" charset="0"/>
              </a:rPr>
              <a:t> Rolniczego i Leśnego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sz="2400" baseline="0" dirty="0" smtClean="0">
                <a:solidFill>
                  <a:schemeClr val="bg1"/>
                </a:solidFill>
                <a:cs typeface="Calibri" pitchFamily="34" charset="0"/>
              </a:rPr>
              <a:t>Polskiej</a:t>
            </a:r>
            <a:r>
              <a:rPr lang="pl-PL" sz="2400" dirty="0" smtClean="0">
                <a:solidFill>
                  <a:schemeClr val="bg1"/>
                </a:solidFill>
                <a:cs typeface="Calibri" pitchFamily="34" charset="0"/>
              </a:rPr>
              <a:t> Akademii Nauk,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cs typeface="Calibri" pitchFamily="34" charset="0"/>
              </a:rPr>
              <a:t>Poznań</a:t>
            </a:r>
            <a:endParaRPr kumimoji="0" lang="pl-PL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sz="2400" dirty="0" smtClean="0">
              <a:solidFill>
                <a:schemeClr val="bg1"/>
              </a:solidFill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pic>
        <p:nvPicPr>
          <p:cNvPr id="93186" name="Picture 2" descr="(Photo: Matthias Tschumi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3933056"/>
            <a:ext cx="3312368" cy="1656185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3419872" y="5589240"/>
            <a:ext cx="17976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i="1" dirty="0" smtClean="0">
                <a:solidFill>
                  <a:schemeClr val="bg1"/>
                </a:solidFill>
              </a:rPr>
              <a:t>Fot. </a:t>
            </a:r>
            <a:r>
              <a:rPr lang="pl-PL" sz="1400" i="1" dirty="0" smtClean="0">
                <a:solidFill>
                  <a:schemeClr val="bg1"/>
                </a:solidFill>
              </a:rPr>
              <a:t>Matthias </a:t>
            </a:r>
            <a:r>
              <a:rPr lang="pl-PL" sz="1400" i="1" dirty="0" err="1" smtClean="0">
                <a:solidFill>
                  <a:schemeClr val="bg1"/>
                </a:solidFill>
              </a:rPr>
              <a:t>Tschumi</a:t>
            </a:r>
            <a:endParaRPr lang="pl-PL" sz="14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oje dokumenty_KK\Praca\Konferencje\Wrocław_2017_UMED\biosfera\Borneo_rainforest.jpg"/>
          <p:cNvPicPr>
            <a:picLocks noChangeAspect="1" noChangeArrowheads="1"/>
          </p:cNvPicPr>
          <p:nvPr/>
        </p:nvPicPr>
        <p:blipFill>
          <a:blip r:embed="rId2" cstate="print"/>
          <a:srcRect r="2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0" y="6488668"/>
            <a:ext cx="399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Las deszczowy – Borneo (fot. </a:t>
            </a:r>
            <a:r>
              <a:rPr lang="pl-PL" dirty="0" err="1" smtClean="0">
                <a:solidFill>
                  <a:schemeClr val="bg1"/>
                </a:solidFill>
              </a:rPr>
              <a:t>Wikimedia</a:t>
            </a:r>
            <a:r>
              <a:rPr lang="pl-PL" dirty="0" smtClean="0">
                <a:solidFill>
                  <a:schemeClr val="bg1"/>
                </a:solidFill>
              </a:rPr>
              <a:t>)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691680" y="476672"/>
            <a:ext cx="7272808" cy="5201424"/>
          </a:xfrm>
          <a:prstGeom prst="rect">
            <a:avLst/>
          </a:prstGeom>
          <a:solidFill>
            <a:srgbClr val="FFFF99">
              <a:alpha val="61000"/>
            </a:srgbClr>
          </a:solidFill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Usługi </a:t>
            </a:r>
            <a:r>
              <a:rPr lang="pl-PL" sz="2800" b="1" dirty="0" err="1" smtClean="0"/>
              <a:t>ekosystemowe</a:t>
            </a:r>
            <a:endParaRPr lang="pl-PL" sz="2800" b="1" dirty="0" smtClean="0"/>
          </a:p>
          <a:p>
            <a:endParaRPr lang="pl-PL" sz="2800" b="1" dirty="0" smtClean="0"/>
          </a:p>
          <a:p>
            <a:r>
              <a:rPr lang="pl-PL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Świadczenia regulacyjne</a:t>
            </a:r>
            <a:r>
              <a:rPr lang="pl-PL" sz="2800" dirty="0" smtClean="0"/>
              <a:t> – korzyści czerpane z zarządzania ekosystemami i naturalnych procesów, np. : 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utrzymanie jakości powietrza i wody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regulacja klimatu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regulacja przepływu wody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kontrola biologiczna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zapylanie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łagodzenie zjawisk ekstremalnych</a:t>
            </a:r>
          </a:p>
          <a:p>
            <a:pPr algn="r"/>
            <a:r>
              <a:rPr lang="pl-PL" sz="2400" b="1" dirty="0" smtClean="0"/>
              <a:t>Rosin i in.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oje dokumenty_KK\Praca\Konferencje\Wrocław_2017_UMED\biosfera\Borneo_rainforest.jpg"/>
          <p:cNvPicPr>
            <a:picLocks noChangeAspect="1" noChangeArrowheads="1"/>
          </p:cNvPicPr>
          <p:nvPr/>
        </p:nvPicPr>
        <p:blipFill>
          <a:blip r:embed="rId2" cstate="print"/>
          <a:srcRect r="2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0" y="6488668"/>
            <a:ext cx="399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Las deszczowy – Borneo (fot. </a:t>
            </a:r>
            <a:r>
              <a:rPr lang="pl-PL" dirty="0" err="1" smtClean="0">
                <a:solidFill>
                  <a:schemeClr val="bg1"/>
                </a:solidFill>
              </a:rPr>
              <a:t>Wikimedia</a:t>
            </a:r>
            <a:r>
              <a:rPr lang="pl-PL" dirty="0" smtClean="0">
                <a:solidFill>
                  <a:schemeClr val="bg1"/>
                </a:solidFill>
              </a:rPr>
              <a:t>)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691680" y="476672"/>
            <a:ext cx="7272808" cy="3908762"/>
          </a:xfrm>
          <a:prstGeom prst="rect">
            <a:avLst/>
          </a:prstGeom>
          <a:solidFill>
            <a:srgbClr val="FFFF99">
              <a:alpha val="61000"/>
            </a:srgbClr>
          </a:solidFill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Usługi </a:t>
            </a:r>
            <a:r>
              <a:rPr lang="pl-PL" sz="2800" b="1" dirty="0" err="1" smtClean="0"/>
              <a:t>ekosystemowe</a:t>
            </a:r>
            <a:endParaRPr lang="pl-PL" sz="2800" b="1" dirty="0" smtClean="0"/>
          </a:p>
          <a:p>
            <a:endParaRPr lang="pl-PL" sz="2800" b="1" dirty="0" smtClean="0"/>
          </a:p>
          <a:p>
            <a:r>
              <a:rPr lang="pl-PL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Świadczenia kulturowe</a:t>
            </a:r>
            <a:r>
              <a:rPr lang="pl-PL" sz="2800" dirty="0" smtClean="0"/>
              <a:t> – niematerialne korzyści czerpane z ekosystemów 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rekreacja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wartości etyczne i duchowe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wartości edukacyjne i inspiracja</a:t>
            </a:r>
          </a:p>
          <a:p>
            <a:endParaRPr lang="pl-PL" sz="2800" dirty="0" smtClean="0"/>
          </a:p>
          <a:p>
            <a:pPr algn="r"/>
            <a:r>
              <a:rPr lang="pl-PL" sz="2400" b="1" dirty="0" smtClean="0"/>
              <a:t>Rosin i in.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oje dokumenty_KK\Praca\Konferencje\Wrocław_2017_UMED\biosfera\Borneo_rainforest.jpg"/>
          <p:cNvPicPr>
            <a:picLocks noChangeAspect="1" noChangeArrowheads="1"/>
          </p:cNvPicPr>
          <p:nvPr/>
        </p:nvPicPr>
        <p:blipFill>
          <a:blip r:embed="rId2" cstate="print"/>
          <a:srcRect r="2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0" y="6488668"/>
            <a:ext cx="399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Las deszczowy – Borneo (fot. </a:t>
            </a:r>
            <a:r>
              <a:rPr lang="pl-PL" dirty="0" err="1" smtClean="0">
                <a:solidFill>
                  <a:schemeClr val="bg1"/>
                </a:solidFill>
              </a:rPr>
              <a:t>Wikimedia</a:t>
            </a:r>
            <a:r>
              <a:rPr lang="pl-PL" dirty="0" smtClean="0">
                <a:solidFill>
                  <a:schemeClr val="bg1"/>
                </a:solidFill>
              </a:rPr>
              <a:t>)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691680" y="476672"/>
            <a:ext cx="7272808" cy="3908762"/>
          </a:xfrm>
          <a:prstGeom prst="rect">
            <a:avLst/>
          </a:prstGeom>
          <a:solidFill>
            <a:srgbClr val="FFFF99">
              <a:alpha val="61000"/>
            </a:srgbClr>
          </a:solidFill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Usługi </a:t>
            </a:r>
            <a:r>
              <a:rPr lang="pl-PL" sz="2800" b="1" dirty="0" err="1" smtClean="0"/>
              <a:t>ekosystemowe</a:t>
            </a:r>
            <a:endParaRPr lang="pl-PL" sz="2800" b="1" dirty="0" smtClean="0"/>
          </a:p>
          <a:p>
            <a:endParaRPr lang="pl-PL" sz="2800" b="1" dirty="0" smtClean="0"/>
          </a:p>
          <a:p>
            <a:r>
              <a:rPr lang="pl-PL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Świadczenia wspomagające</a:t>
            </a:r>
            <a:r>
              <a:rPr lang="pl-PL" sz="2800" dirty="0" smtClean="0"/>
              <a:t> – naturalne procesy utrzymujące inne świadczenia </a:t>
            </a:r>
            <a:r>
              <a:rPr lang="pl-PL" sz="2800" dirty="0" err="1" smtClean="0"/>
              <a:t>ekosystemowe</a:t>
            </a:r>
            <a:endParaRPr lang="pl-PL" sz="2800" dirty="0" smtClean="0"/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utrzymywanie siedlisk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obieg pierwiastków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produkcja pierwotna</a:t>
            </a:r>
          </a:p>
          <a:p>
            <a:pPr marL="542925">
              <a:buFont typeface="Arial" pitchFamily="34" charset="0"/>
              <a:buChar char="•"/>
            </a:pPr>
            <a:r>
              <a:rPr lang="pl-PL" sz="2800" dirty="0" smtClean="0"/>
              <a:t> obieg wody</a:t>
            </a:r>
          </a:p>
          <a:p>
            <a:pPr algn="r"/>
            <a:r>
              <a:rPr lang="pl-PL" sz="2400" b="1" dirty="0" smtClean="0"/>
              <a:t>Rosin i in.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:\Moje dokumenty_KK\Praca\Konferencje\Wrocław_2017_UMED\biosfera\Rain-Forest-forest-landscape-1280x7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0368" cy="6858000"/>
          </a:xfrm>
          <a:prstGeom prst="rect">
            <a:avLst/>
          </a:prstGeom>
          <a:noFill/>
        </p:spPr>
      </p:pic>
      <p:pic>
        <p:nvPicPr>
          <p:cNvPr id="4098" name="Picture 2" descr="D:\Moje dokumenty_KK\Praca\Konferencje\Wrocław_2017_UMED\biosfera\16145634251_696d9f038e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239090"/>
            <a:ext cx="3491880" cy="2618910"/>
          </a:xfrm>
          <a:prstGeom prst="rect">
            <a:avLst/>
          </a:prstGeom>
          <a:noFill/>
        </p:spPr>
      </p:pic>
      <p:pic>
        <p:nvPicPr>
          <p:cNvPr id="4099" name="Picture 3" descr="D:\Moje dokumenty_KK\Praca\Konferencje\Wrocław_2017_UMED\biosfera\biebrza-i-narew-lotnicz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804186" cy="2854150"/>
          </a:xfrm>
          <a:prstGeom prst="rect">
            <a:avLst/>
          </a:prstGeom>
          <a:noFill/>
        </p:spPr>
      </p:pic>
      <p:pic>
        <p:nvPicPr>
          <p:cNvPr id="4101" name="Picture 5" descr="D:\Moje dokumenty_KK\Praca\Konferencje\Wrocław_2017_UMED\biosfera\Upland_South_Africa_Savann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33515" y="0"/>
            <a:ext cx="3610485" cy="2708920"/>
          </a:xfrm>
          <a:prstGeom prst="rect">
            <a:avLst/>
          </a:prstGeom>
          <a:noFill/>
        </p:spPr>
      </p:pic>
      <p:pic>
        <p:nvPicPr>
          <p:cNvPr id="4102" name="Picture 6" descr="D:\Moje dokumenty_KK\Praca\Konferencje\Wrocław_2017_UMED\biosfera\Mount_Everest_as_seen_from_Drukair2_PLW_edi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130038"/>
            <a:ext cx="3636912" cy="2727962"/>
          </a:xfrm>
          <a:prstGeom prst="rect">
            <a:avLst/>
          </a:prstGeom>
          <a:noFill/>
        </p:spPr>
      </p:pic>
      <p:sp>
        <p:nvSpPr>
          <p:cNvPr id="10" name="pole tekstowe 9"/>
          <p:cNvSpPr txBox="1"/>
          <p:nvPr/>
        </p:nvSpPr>
        <p:spPr>
          <a:xfrm>
            <a:off x="1547664" y="2564904"/>
            <a:ext cx="6192689" cy="1723549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Usługi </a:t>
            </a:r>
            <a:r>
              <a:rPr lang="pl-PL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ekosystemowe</a:t>
            </a:r>
            <a:r>
              <a:rPr lang="pl-PL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r>
              <a:rPr lang="pl-PL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2011: 125 bln USD/rok</a:t>
            </a:r>
            <a:r>
              <a:rPr lang="pl-PL" sz="6000" dirty="0" smtClean="0"/>
              <a:t/>
            </a:r>
            <a:br>
              <a:rPr lang="pl-PL" sz="6000" dirty="0" smtClean="0"/>
            </a:br>
            <a:r>
              <a:rPr lang="pl-PL" dirty="0" smtClean="0"/>
              <a:t>(</a:t>
            </a:r>
            <a:r>
              <a:rPr lang="pl-PL" i="1" dirty="0" err="1" smtClean="0"/>
              <a:t>Costanza</a:t>
            </a:r>
            <a:r>
              <a:rPr lang="pl-PL" i="1" dirty="0" smtClean="0"/>
              <a:t> i in. 2014, w: Global Environment </a:t>
            </a:r>
            <a:r>
              <a:rPr lang="pl-PL" i="1" dirty="0" err="1" smtClean="0"/>
              <a:t>Change</a:t>
            </a:r>
            <a:r>
              <a:rPr lang="pl-PL" dirty="0" smtClean="0"/>
              <a:t>)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1"/>
          <p:cNvPicPr>
            <a:picLocks noChangeAspect="1" noChangeArrowheads="1"/>
          </p:cNvPicPr>
          <p:nvPr/>
        </p:nvPicPr>
        <p:blipFill>
          <a:blip r:embed="rId2" cstate="print"/>
          <a:srcRect t="29156" r="51025" b="10798"/>
          <a:stretch>
            <a:fillRect/>
          </a:stretch>
        </p:blipFill>
        <p:spPr bwMode="auto">
          <a:xfrm>
            <a:off x="1043608" y="1340768"/>
            <a:ext cx="637220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251520" y="260648"/>
            <a:ext cx="305384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Człowiek  a biosfera</a:t>
            </a:r>
          </a:p>
          <a:p>
            <a:endParaRPr lang="pl-PL" sz="2800" dirty="0" smtClean="0"/>
          </a:p>
          <a:p>
            <a:r>
              <a:rPr lang="pl-PL" sz="2800" dirty="0" smtClean="0"/>
              <a:t>Biomasa</a:t>
            </a:r>
            <a:endParaRPr lang="pl-PL" sz="28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2411760" y="3212976"/>
            <a:ext cx="121097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Rośliny</a:t>
            </a:r>
            <a:endParaRPr lang="pl-PL" sz="28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6012160" y="1988840"/>
            <a:ext cx="139256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Bakterie</a:t>
            </a:r>
            <a:endParaRPr lang="pl-PL" sz="28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5652120" y="3501008"/>
            <a:ext cx="1560684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Pozostałe</a:t>
            </a:r>
          </a:p>
          <a:p>
            <a:endParaRPr lang="pl-PL" sz="28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3707904" y="4509120"/>
            <a:ext cx="352839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0,01</a:t>
            </a:r>
            <a:r>
              <a:rPr lang="pl-PL" sz="2800" dirty="0" smtClean="0"/>
              <a:t>% </a:t>
            </a:r>
            <a:r>
              <a:rPr lang="pl-PL" sz="2800" dirty="0" smtClean="0"/>
              <a:t> </a:t>
            </a:r>
            <a:endParaRPr lang="pl-PL" sz="2800" dirty="0" smtClean="0"/>
          </a:p>
        </p:txBody>
      </p:sp>
      <p:sp>
        <p:nvSpPr>
          <p:cNvPr id="13" name="pole tekstowe 12"/>
          <p:cNvSpPr txBox="1"/>
          <p:nvPr/>
        </p:nvSpPr>
        <p:spPr>
          <a:xfrm>
            <a:off x="0" y="5473005"/>
            <a:ext cx="3491880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sz="2800" dirty="0" smtClean="0"/>
          </a:p>
          <a:p>
            <a:endParaRPr lang="pl-PL" sz="2800" dirty="0" smtClean="0"/>
          </a:p>
          <a:p>
            <a:r>
              <a:rPr lang="pl-PL" sz="2000" i="1" dirty="0" smtClean="0"/>
              <a:t>Źródło: </a:t>
            </a:r>
            <a:r>
              <a:rPr lang="pl-PL" sz="2000" i="1" dirty="0" err="1" smtClean="0"/>
              <a:t>Guardian</a:t>
            </a:r>
            <a:endParaRPr lang="pl-PL" sz="2000" i="1" dirty="0" smtClean="0"/>
          </a:p>
        </p:txBody>
      </p:sp>
      <p:pic>
        <p:nvPicPr>
          <p:cNvPr id="25602" name="Picture 2" descr="Znalezione obrazy dla zapytania ludzi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4987640"/>
            <a:ext cx="3457330" cy="187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8" name="Picture 2"/>
          <p:cNvPicPr>
            <a:picLocks noChangeAspect="1" noChangeArrowheads="1"/>
          </p:cNvPicPr>
          <p:nvPr/>
        </p:nvPicPr>
        <p:blipFill>
          <a:blip r:embed="rId2" cstate="print"/>
          <a:srcRect l="17429" t="20297" r="29722" b="6250"/>
          <a:stretch>
            <a:fillRect/>
          </a:stretch>
        </p:blipFill>
        <p:spPr bwMode="auto">
          <a:xfrm>
            <a:off x="2267744" y="1268760"/>
            <a:ext cx="6876256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395536" y="188640"/>
            <a:ext cx="670549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Człowiek a biosfera – rozwój zrównoważony?</a:t>
            </a:r>
          </a:p>
          <a:p>
            <a:endParaRPr lang="pl-PL" sz="2800" dirty="0" smtClean="0"/>
          </a:p>
          <a:p>
            <a:r>
              <a:rPr lang="pl-PL" sz="2800" dirty="0" smtClean="0"/>
              <a:t>Biomasa ssaków </a:t>
            </a:r>
            <a:endParaRPr lang="pl-PL" sz="2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1564234" y="2349503"/>
            <a:ext cx="185198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Hodowlane</a:t>
            </a:r>
            <a:endParaRPr lang="pl-PL" sz="28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2123728" y="3429000"/>
            <a:ext cx="111440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Ludzie</a:t>
            </a:r>
            <a:endParaRPr lang="pl-PL" sz="28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974203" y="6252839"/>
            <a:ext cx="105189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Dzikie</a:t>
            </a:r>
            <a:endParaRPr lang="pl-PL" sz="28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0" y="5473005"/>
            <a:ext cx="3491880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sz="2800" dirty="0" smtClean="0"/>
          </a:p>
          <a:p>
            <a:endParaRPr lang="pl-PL" sz="2800" dirty="0" smtClean="0"/>
          </a:p>
          <a:p>
            <a:r>
              <a:rPr lang="pl-PL" sz="2000" i="1" dirty="0" smtClean="0"/>
              <a:t>Źródło: </a:t>
            </a:r>
            <a:r>
              <a:rPr lang="pl-PL" sz="2000" i="1" dirty="0" err="1" smtClean="0"/>
              <a:t>Guardian</a:t>
            </a:r>
            <a:endParaRPr lang="pl-PL" sz="20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2" name="Picture 2"/>
          <p:cNvPicPr>
            <a:picLocks noChangeAspect="1" noChangeArrowheads="1"/>
          </p:cNvPicPr>
          <p:nvPr/>
        </p:nvPicPr>
        <p:blipFill>
          <a:blip r:embed="rId2" cstate="print"/>
          <a:srcRect l="17429" t="18329" r="29722" b="14735"/>
          <a:stretch>
            <a:fillRect/>
          </a:stretch>
        </p:blipFill>
        <p:spPr bwMode="auto">
          <a:xfrm>
            <a:off x="2267744" y="1340768"/>
            <a:ext cx="6876256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2267744" y="5085184"/>
            <a:ext cx="1231427" cy="138499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Drób </a:t>
            </a:r>
          </a:p>
          <a:p>
            <a:r>
              <a:rPr lang="pl-PL" sz="2800" dirty="0" smtClean="0"/>
              <a:t>i inne   </a:t>
            </a:r>
          </a:p>
          <a:p>
            <a:endParaRPr lang="pl-PL" sz="2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7740352" y="5085184"/>
            <a:ext cx="1318053" cy="138499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Dziko </a:t>
            </a:r>
          </a:p>
          <a:p>
            <a:r>
              <a:rPr lang="pl-PL" sz="2800" dirty="0" smtClean="0"/>
              <a:t>żyjące   </a:t>
            </a:r>
          </a:p>
          <a:p>
            <a:endParaRPr lang="pl-PL" sz="28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0" y="5473005"/>
            <a:ext cx="3491880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sz="2800" dirty="0" smtClean="0"/>
          </a:p>
          <a:p>
            <a:endParaRPr lang="pl-PL" sz="2800" dirty="0" smtClean="0"/>
          </a:p>
          <a:p>
            <a:r>
              <a:rPr lang="pl-PL" sz="2000" i="1" dirty="0" smtClean="0"/>
              <a:t>Źródło: </a:t>
            </a:r>
            <a:r>
              <a:rPr lang="pl-PL" sz="2000" i="1" dirty="0" err="1" smtClean="0"/>
              <a:t>Guardian</a:t>
            </a:r>
            <a:endParaRPr lang="pl-PL" sz="2000" i="1" dirty="0" smtClean="0"/>
          </a:p>
        </p:txBody>
      </p:sp>
      <p:sp>
        <p:nvSpPr>
          <p:cNvPr id="8" name="pole tekstowe 7"/>
          <p:cNvSpPr txBox="1"/>
          <p:nvPr/>
        </p:nvSpPr>
        <p:spPr>
          <a:xfrm>
            <a:off x="395536" y="188640"/>
            <a:ext cx="670549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Człowiek a biosfera – rozwój zrównoważony?</a:t>
            </a:r>
          </a:p>
          <a:p>
            <a:endParaRPr lang="pl-PL" sz="2800" dirty="0" smtClean="0"/>
          </a:p>
          <a:p>
            <a:r>
              <a:rPr lang="pl-PL" sz="2800" dirty="0" smtClean="0"/>
              <a:t>Biomasa ptaków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:\Moje dokumenty_KK\Praca\Konferencje\Wrocław_2017_UMED\biosfera\Rain-Forest-forest-landscape-1280x7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0368" cy="6858000"/>
          </a:xfrm>
          <a:prstGeom prst="rect">
            <a:avLst/>
          </a:prstGeom>
          <a:noFill/>
        </p:spPr>
      </p:pic>
      <p:pic>
        <p:nvPicPr>
          <p:cNvPr id="4098" name="Picture 2" descr="D:\Moje dokumenty_KK\Praca\Konferencje\Wrocław_2017_UMED\biosfera\16145634251_696d9f038e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239090"/>
            <a:ext cx="3491880" cy="2618910"/>
          </a:xfrm>
          <a:prstGeom prst="rect">
            <a:avLst/>
          </a:prstGeom>
          <a:noFill/>
        </p:spPr>
      </p:pic>
      <p:pic>
        <p:nvPicPr>
          <p:cNvPr id="4099" name="Picture 3" descr="D:\Moje dokumenty_KK\Praca\Konferencje\Wrocław_2017_UMED\biosfera\biebrza-i-narew-lotnicz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804186" cy="2854150"/>
          </a:xfrm>
          <a:prstGeom prst="rect">
            <a:avLst/>
          </a:prstGeom>
          <a:noFill/>
        </p:spPr>
      </p:pic>
      <p:pic>
        <p:nvPicPr>
          <p:cNvPr id="4101" name="Picture 5" descr="D:\Moje dokumenty_KK\Praca\Konferencje\Wrocław_2017_UMED\biosfera\Upland_South_Africa_Savann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33515" y="0"/>
            <a:ext cx="3610485" cy="2708920"/>
          </a:xfrm>
          <a:prstGeom prst="rect">
            <a:avLst/>
          </a:prstGeom>
          <a:noFill/>
        </p:spPr>
      </p:pic>
      <p:pic>
        <p:nvPicPr>
          <p:cNvPr id="4102" name="Picture 6" descr="D:\Moje dokumenty_KK\Praca\Konferencje\Wrocław_2017_UMED\biosfera\Mount_Everest_as_seen_from_Drukair2_PLW_edi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130038"/>
            <a:ext cx="3636912" cy="2727962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0" y="0"/>
            <a:ext cx="1899174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sz="2000" dirty="0" smtClean="0"/>
              <a:t>Malejące zasoby</a:t>
            </a:r>
            <a:endParaRPr lang="pl-PL" sz="20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2483768" y="2708920"/>
            <a:ext cx="387080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800" dirty="0" smtClean="0">
                <a:solidFill>
                  <a:srgbClr val="FFFF99"/>
                </a:solidFill>
                <a:effectLst>
                  <a:outerShdw blurRad="63500" dist="50800" dir="2400000" sx="102000" sy="102000" algn="tl">
                    <a:srgbClr val="000000"/>
                  </a:outerShdw>
                </a:effectLst>
              </a:rPr>
              <a:t>Biosfera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1"/>
          <p:cNvGraphicFramePr>
            <a:graphicFrameLocks/>
          </p:cNvGraphicFramePr>
          <p:nvPr/>
        </p:nvGraphicFramePr>
        <p:xfrm>
          <a:off x="323528" y="1052736"/>
          <a:ext cx="8496944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rostokąt 4"/>
          <p:cNvSpPr/>
          <p:nvPr/>
        </p:nvSpPr>
        <p:spPr>
          <a:xfrm>
            <a:off x="4337720" y="6488668"/>
            <a:ext cx="4806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 smtClean="0"/>
              <a:t>International </a:t>
            </a:r>
            <a:r>
              <a:rPr lang="pl-PL" i="1" dirty="0" err="1" smtClean="0"/>
              <a:t>Geosphere-Biosphere</a:t>
            </a:r>
            <a:r>
              <a:rPr lang="pl-PL" i="1" dirty="0" smtClean="0"/>
              <a:t> </a:t>
            </a:r>
            <a:r>
              <a:rPr lang="pl-PL" i="1" dirty="0" err="1" smtClean="0"/>
              <a:t>Programme</a:t>
            </a:r>
            <a:endParaRPr lang="pl-PL" i="1" dirty="0"/>
          </a:p>
        </p:txBody>
      </p:sp>
      <p:pic>
        <p:nvPicPr>
          <p:cNvPr id="293890" name="Picture 2" descr="D:\Moje dokumenty_KK\Praca\Konferencje\Wrocław_2017_UMED\biosfera\Borneo_rainfore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2564904"/>
            <a:ext cx="4038601" cy="2952328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0" y="0"/>
            <a:ext cx="1899174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sz="2000" dirty="0" smtClean="0"/>
              <a:t>Malejące zasoby</a:t>
            </a:r>
            <a:endParaRPr lang="pl-PL" sz="20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1547664" y="620688"/>
            <a:ext cx="7089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Zmiany w całkowitym areale lasów tropikalnych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915" name="Picture 3"/>
          <p:cNvPicPr>
            <a:picLocks noChangeAspect="1" noChangeArrowheads="1"/>
          </p:cNvPicPr>
          <p:nvPr/>
        </p:nvPicPr>
        <p:blipFill>
          <a:blip r:embed="rId2" cstate="print"/>
          <a:srcRect l="17429" r="27228" b="6250"/>
          <a:stretch>
            <a:fillRect/>
          </a:stretch>
        </p:blipFill>
        <p:spPr bwMode="auto">
          <a:xfrm>
            <a:off x="251520" y="908720"/>
            <a:ext cx="5976663" cy="569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6302966" y="6211669"/>
            <a:ext cx="2841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Davidson i in. 2014</a:t>
            </a:r>
          </a:p>
          <a:p>
            <a:r>
              <a:rPr lang="pl-PL" i="1" dirty="0" smtClean="0"/>
              <a:t>Marine and </a:t>
            </a:r>
            <a:r>
              <a:rPr lang="pl-PL" i="1" dirty="0" err="1" smtClean="0"/>
              <a:t>Freshwater</a:t>
            </a:r>
            <a:r>
              <a:rPr lang="pl-PL" i="1" dirty="0" smtClean="0"/>
              <a:t> </a:t>
            </a:r>
            <a:r>
              <a:rPr lang="pl-PL" i="1" dirty="0" err="1" smtClean="0"/>
              <a:t>Res</a:t>
            </a:r>
            <a:r>
              <a:rPr lang="pl-PL" i="1" dirty="0" smtClean="0"/>
              <a:t>.</a:t>
            </a:r>
            <a:endParaRPr lang="pl-PL" i="1" dirty="0"/>
          </a:p>
        </p:txBody>
      </p:sp>
      <p:pic>
        <p:nvPicPr>
          <p:cNvPr id="2949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556792"/>
            <a:ext cx="388463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rostokąt 7"/>
          <p:cNvSpPr/>
          <p:nvPr/>
        </p:nvSpPr>
        <p:spPr>
          <a:xfrm>
            <a:off x="6337014" y="4149080"/>
            <a:ext cx="21311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i="1" dirty="0" smtClean="0"/>
              <a:t>Fot. Mariusz Cieszewski</a:t>
            </a:r>
            <a:endParaRPr lang="pl-PL" sz="1600" i="1" dirty="0"/>
          </a:p>
        </p:txBody>
      </p:sp>
      <p:sp>
        <p:nvSpPr>
          <p:cNvPr id="9" name="pole tekstowe 8"/>
          <p:cNvSpPr txBox="1"/>
          <p:nvPr/>
        </p:nvSpPr>
        <p:spPr>
          <a:xfrm>
            <a:off x="0" y="0"/>
            <a:ext cx="1899174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sz="2000" dirty="0" smtClean="0"/>
              <a:t>Malejące zasoby</a:t>
            </a:r>
            <a:endParaRPr lang="pl-PL" sz="2000" dirty="0"/>
          </a:p>
        </p:txBody>
      </p:sp>
      <p:sp>
        <p:nvSpPr>
          <p:cNvPr id="11" name="Prostokąt 10"/>
          <p:cNvSpPr/>
          <p:nvPr/>
        </p:nvSpPr>
        <p:spPr>
          <a:xfrm>
            <a:off x="0" y="764704"/>
            <a:ext cx="889248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1331640" y="548680"/>
            <a:ext cx="7479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Zmiany w całkowitym areale terenów podmokłych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92696"/>
          </a:xfrm>
        </p:spPr>
        <p:txBody>
          <a:bodyPr/>
          <a:lstStyle/>
          <a:p>
            <a:r>
              <a:rPr lang="pl-PL" dirty="0" smtClean="0"/>
              <a:t>Spis treści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608512"/>
          </a:xfrm>
        </p:spPr>
        <p:txBody>
          <a:bodyPr/>
          <a:lstStyle/>
          <a:p>
            <a:r>
              <a:rPr lang="pl-PL" dirty="0" err="1" smtClean="0"/>
              <a:t>Antropocen</a:t>
            </a:r>
            <a:endParaRPr lang="pl-PL" dirty="0" smtClean="0"/>
          </a:p>
          <a:p>
            <a:r>
              <a:rPr lang="pl-PL" dirty="0" smtClean="0"/>
              <a:t>Biosfera,  usługi </a:t>
            </a:r>
            <a:r>
              <a:rPr lang="pl-PL" dirty="0" err="1" smtClean="0"/>
              <a:t>ekosystemowe</a:t>
            </a:r>
            <a:endParaRPr lang="pl-PL" dirty="0" smtClean="0"/>
          </a:p>
          <a:p>
            <a:r>
              <a:rPr lang="pl-PL" dirty="0" smtClean="0"/>
              <a:t>Człowiek a biosfera</a:t>
            </a:r>
            <a:endParaRPr lang="pl-PL" dirty="0" smtClean="0"/>
          </a:p>
          <a:p>
            <a:r>
              <a:rPr lang="pl-PL" dirty="0" smtClean="0"/>
              <a:t>Malejące zasoby</a:t>
            </a:r>
            <a:endParaRPr lang="pl-PL" dirty="0" smtClean="0"/>
          </a:p>
          <a:p>
            <a:r>
              <a:rPr lang="pl-PL" dirty="0" smtClean="0"/>
              <a:t>Rolnictwo a bioróżnorodność</a:t>
            </a:r>
            <a:endParaRPr lang="pl-PL" dirty="0" smtClean="0"/>
          </a:p>
          <a:p>
            <a:r>
              <a:rPr lang="pl-PL" dirty="0" smtClean="0"/>
              <a:t>Znaczenie urozmaiconego krajobrazu</a:t>
            </a:r>
            <a:endParaRPr lang="pl-PL" dirty="0" smtClean="0"/>
          </a:p>
          <a:p>
            <a:r>
              <a:rPr lang="pl-PL" dirty="0" smtClean="0"/>
              <a:t>Kwietne pasy</a:t>
            </a:r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0175"/>
            <a:ext cx="9144000" cy="672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0" y="0"/>
            <a:ext cx="1899174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sz="2000" dirty="0" smtClean="0"/>
              <a:t>Malejące zasoby</a:t>
            </a:r>
            <a:endParaRPr lang="pl-PL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2" descr="http://www.livingplanetindex.org/assets/cms/images/Figure_02_The_Global_Living_Planet_Index-27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8500403" cy="4984804"/>
          </a:xfrm>
          <a:prstGeom prst="rect">
            <a:avLst/>
          </a:prstGeom>
          <a:noFill/>
        </p:spPr>
      </p:pic>
      <p:sp>
        <p:nvSpPr>
          <p:cNvPr id="3" name="pole tekstowe 2"/>
          <p:cNvSpPr txBox="1"/>
          <p:nvPr/>
        </p:nvSpPr>
        <p:spPr>
          <a:xfrm>
            <a:off x="0" y="0"/>
            <a:ext cx="1899174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sz="2000" dirty="0" smtClean="0"/>
              <a:t>Malejące zasoby</a:t>
            </a:r>
            <a:endParaRPr lang="pl-PL" sz="20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53306" y="476672"/>
            <a:ext cx="89191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smtClean="0"/>
              <a:t>Zmiany w wielkości populacji zwierząt kręgowych na świecie</a:t>
            </a:r>
          </a:p>
          <a:p>
            <a:pPr algn="ctr"/>
            <a:r>
              <a:rPr lang="pl-PL" sz="2800" dirty="0" err="1" smtClean="0"/>
              <a:t>Living</a:t>
            </a:r>
            <a:r>
              <a:rPr lang="pl-PL" sz="2800" dirty="0" smtClean="0"/>
              <a:t> Planet </a:t>
            </a:r>
            <a:r>
              <a:rPr lang="pl-PL" sz="2800" dirty="0" err="1" smtClean="0"/>
              <a:t>Index</a:t>
            </a:r>
            <a:r>
              <a:rPr lang="pl-PL" sz="2800" dirty="0" smtClean="0"/>
              <a:t> (LPI)</a:t>
            </a:r>
            <a:endParaRPr lang="pl-PL" sz="28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4211960" y="1700808"/>
            <a:ext cx="39803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400" dirty="0" smtClean="0"/>
              <a:t> 18 000 populacji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&gt; 3600 gatunków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ssaki, ptaki, gady, płazy i ryby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WWF i </a:t>
            </a:r>
            <a:r>
              <a:rPr lang="pl-PL" sz="2400" dirty="0" err="1" smtClean="0"/>
              <a:t>Zool</a:t>
            </a:r>
            <a:r>
              <a:rPr lang="pl-PL" sz="2400" dirty="0" smtClean="0"/>
              <a:t>. </a:t>
            </a:r>
            <a:r>
              <a:rPr lang="pl-PL" sz="2400" dirty="0" err="1" smtClean="0"/>
              <a:t>Soc</a:t>
            </a:r>
            <a:r>
              <a:rPr lang="pl-PL" sz="2400" dirty="0" smtClean="0"/>
              <a:t>. of London</a:t>
            </a:r>
            <a:endParaRPr lang="pl-PL" sz="2400" dirty="0"/>
          </a:p>
        </p:txBody>
      </p:sp>
      <p:sp>
        <p:nvSpPr>
          <p:cNvPr id="6" name="Prostokąt 5"/>
          <p:cNvSpPr/>
          <p:nvPr/>
        </p:nvSpPr>
        <p:spPr>
          <a:xfrm>
            <a:off x="6453776" y="6488668"/>
            <a:ext cx="2690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err="1" smtClean="0"/>
              <a:t>www.livingplanetindex.org</a:t>
            </a:r>
            <a:endParaRPr lang="pl-PL" i="1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115616" y="4941168"/>
            <a:ext cx="56353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 lata – spadek o 53 %</a:t>
            </a:r>
            <a:endParaRPr lang="pl-PL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:\Moje dokumenty_KK\Praca\Konferencje\Wrocław_2017_UMED\biosfera\Rain-Forest-forest-landscape-1280x7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0368" cy="6858000"/>
          </a:xfrm>
          <a:prstGeom prst="rect">
            <a:avLst/>
          </a:prstGeom>
          <a:noFill/>
        </p:spPr>
      </p:pic>
      <p:pic>
        <p:nvPicPr>
          <p:cNvPr id="4098" name="Picture 2" descr="D:\Moje dokumenty_KK\Praca\Konferencje\Wrocław_2017_UMED\biosfera\16145634251_696d9f038e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239090"/>
            <a:ext cx="3491880" cy="2618910"/>
          </a:xfrm>
          <a:prstGeom prst="rect">
            <a:avLst/>
          </a:prstGeom>
          <a:noFill/>
        </p:spPr>
      </p:pic>
      <p:pic>
        <p:nvPicPr>
          <p:cNvPr id="4099" name="Picture 3" descr="D:\Moje dokumenty_KK\Praca\Konferencje\Wrocław_2017_UMED\biosfera\biebrza-i-narew-lotnicz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804186" cy="2854150"/>
          </a:xfrm>
          <a:prstGeom prst="rect">
            <a:avLst/>
          </a:prstGeom>
          <a:noFill/>
        </p:spPr>
      </p:pic>
      <p:pic>
        <p:nvPicPr>
          <p:cNvPr id="4101" name="Picture 5" descr="D:\Moje dokumenty_KK\Praca\Konferencje\Wrocław_2017_UMED\biosfera\Upland_South_Africa_Savann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33515" y="0"/>
            <a:ext cx="3610485" cy="2708920"/>
          </a:xfrm>
          <a:prstGeom prst="rect">
            <a:avLst/>
          </a:prstGeom>
          <a:noFill/>
        </p:spPr>
      </p:pic>
      <p:pic>
        <p:nvPicPr>
          <p:cNvPr id="4102" name="Picture 6" descr="D:\Moje dokumenty_KK\Praca\Konferencje\Wrocław_2017_UMED\biosfera\Mount_Everest_as_seen_from_Drukair2_PLW_edi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130038"/>
            <a:ext cx="3636912" cy="2727962"/>
          </a:xfrm>
          <a:prstGeom prst="rect">
            <a:avLst/>
          </a:prstGeom>
          <a:noFill/>
        </p:spPr>
      </p:pic>
      <p:sp>
        <p:nvSpPr>
          <p:cNvPr id="10" name="pole tekstowe 9"/>
          <p:cNvSpPr txBox="1"/>
          <p:nvPr/>
        </p:nvSpPr>
        <p:spPr>
          <a:xfrm>
            <a:off x="251520" y="2564904"/>
            <a:ext cx="8640960" cy="2400657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Usługi </a:t>
            </a:r>
            <a:r>
              <a:rPr lang="pl-PL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ekosystemowe</a:t>
            </a:r>
            <a:r>
              <a:rPr lang="pl-PL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r>
              <a:rPr lang="pl-PL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2011: 125 bln USD/rok</a:t>
            </a:r>
          </a:p>
          <a:p>
            <a:pPr algn="ctr"/>
            <a:r>
              <a:rPr lang="pl-PL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1997-2011: utrata 4-20 bln USD/rok</a:t>
            </a:r>
            <a:r>
              <a:rPr lang="pl-PL" sz="6000" dirty="0" smtClean="0"/>
              <a:t/>
            </a:r>
            <a:br>
              <a:rPr lang="pl-PL" sz="6000" dirty="0" smtClean="0"/>
            </a:br>
            <a:r>
              <a:rPr lang="pl-PL" dirty="0" smtClean="0"/>
              <a:t>(</a:t>
            </a:r>
            <a:r>
              <a:rPr lang="pl-PL" i="1" dirty="0" err="1" smtClean="0"/>
              <a:t>Costanza</a:t>
            </a:r>
            <a:r>
              <a:rPr lang="pl-PL" i="1" dirty="0" smtClean="0"/>
              <a:t> i in. 2014, w: Global Environment </a:t>
            </a:r>
            <a:r>
              <a:rPr lang="pl-PL" i="1" dirty="0" err="1" smtClean="0"/>
              <a:t>Change</a:t>
            </a:r>
            <a:r>
              <a:rPr lang="pl-PL" dirty="0" smtClean="0"/>
              <a:t>)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0" y="0"/>
            <a:ext cx="1899174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sz="2000" dirty="0" smtClean="0"/>
              <a:t>Malejące zasoby</a:t>
            </a:r>
            <a:endParaRPr lang="pl-PL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oodsource.org.uk/sites/default/files/figure_5.4.2.a.png"/>
          <p:cNvPicPr>
            <a:picLocks noChangeAspect="1" noChangeArrowheads="1"/>
          </p:cNvPicPr>
          <p:nvPr/>
        </p:nvPicPr>
        <p:blipFill>
          <a:blip r:embed="rId2" cstate="print"/>
          <a:srcRect t="17376" r="28181" b="6669"/>
          <a:stretch>
            <a:fillRect/>
          </a:stretch>
        </p:blipFill>
        <p:spPr bwMode="auto">
          <a:xfrm>
            <a:off x="467544" y="404664"/>
            <a:ext cx="8208912" cy="4608512"/>
          </a:xfrm>
          <a:prstGeom prst="rect">
            <a:avLst/>
          </a:prstGeom>
          <a:noFill/>
        </p:spPr>
      </p:pic>
      <p:sp>
        <p:nvSpPr>
          <p:cNvPr id="3" name="pole tekstowe 2"/>
          <p:cNvSpPr txBox="1"/>
          <p:nvPr/>
        </p:nvSpPr>
        <p:spPr>
          <a:xfrm>
            <a:off x="0" y="0"/>
            <a:ext cx="923259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700" dirty="0" smtClean="0"/>
              <a:t>Czynniki spadku bioróżnorodności  - projekcja  na lata 2000-2050</a:t>
            </a:r>
            <a:endParaRPr lang="pl-PL" sz="2700" dirty="0"/>
          </a:p>
        </p:txBody>
      </p:sp>
      <p:pic>
        <p:nvPicPr>
          <p:cNvPr id="5" name="Picture 4" descr="https://foodsource.org.uk/sites/default/files/figure_5.4.2.a.png"/>
          <p:cNvPicPr>
            <a:picLocks noChangeAspect="1" noChangeArrowheads="1"/>
          </p:cNvPicPr>
          <p:nvPr/>
        </p:nvPicPr>
        <p:blipFill>
          <a:blip r:embed="rId2" cstate="print"/>
          <a:srcRect l="71819" t="24923" r="7391" b="58462"/>
          <a:stretch>
            <a:fillRect/>
          </a:stretch>
        </p:blipFill>
        <p:spPr bwMode="auto">
          <a:xfrm>
            <a:off x="0" y="5229200"/>
            <a:ext cx="2376264" cy="1008112"/>
          </a:xfrm>
          <a:prstGeom prst="rect">
            <a:avLst/>
          </a:prstGeom>
          <a:noFill/>
        </p:spPr>
      </p:pic>
      <p:pic>
        <p:nvPicPr>
          <p:cNvPr id="6" name="Picture 4" descr="https://foodsource.org.uk/sites/default/files/figure_5.4.2.a.png"/>
          <p:cNvPicPr>
            <a:picLocks noChangeAspect="1" noChangeArrowheads="1"/>
          </p:cNvPicPr>
          <p:nvPr/>
        </p:nvPicPr>
        <p:blipFill>
          <a:blip r:embed="rId2" cstate="print"/>
          <a:srcRect l="71819" t="41538" r="7391" b="41926"/>
          <a:stretch>
            <a:fillRect/>
          </a:stretch>
        </p:blipFill>
        <p:spPr bwMode="auto">
          <a:xfrm>
            <a:off x="3188082" y="5260731"/>
            <a:ext cx="2376264" cy="1003313"/>
          </a:xfrm>
          <a:prstGeom prst="rect">
            <a:avLst/>
          </a:prstGeom>
          <a:noFill/>
        </p:spPr>
      </p:pic>
      <p:pic>
        <p:nvPicPr>
          <p:cNvPr id="7" name="Picture 4" descr="https://foodsource.org.uk/sites/default/files/figure_5.4.2.a.png"/>
          <p:cNvPicPr>
            <a:picLocks noChangeAspect="1" noChangeArrowheads="1"/>
          </p:cNvPicPr>
          <p:nvPr/>
        </p:nvPicPr>
        <p:blipFill>
          <a:blip r:embed="rId2" cstate="print"/>
          <a:srcRect l="71819" t="58109" r="7391" b="24045"/>
          <a:stretch>
            <a:fillRect/>
          </a:stretch>
        </p:blipFill>
        <p:spPr bwMode="auto">
          <a:xfrm>
            <a:off x="6152881" y="5292262"/>
            <a:ext cx="2376264" cy="1082793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611560" y="5166138"/>
            <a:ext cx="2805255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400" dirty="0" smtClean="0"/>
              <a:t>Uprawa roślin</a:t>
            </a:r>
          </a:p>
          <a:p>
            <a:r>
              <a:rPr lang="pl-PL" sz="2400" dirty="0" smtClean="0"/>
              <a:t>Rośliny energetyczne</a:t>
            </a:r>
          </a:p>
          <a:p>
            <a:r>
              <a:rPr lang="pl-PL" sz="2400" dirty="0" err="1" smtClean="0"/>
              <a:t>Patwiska</a:t>
            </a:r>
            <a:endParaRPr lang="pl-PL" sz="24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3882156" y="5157192"/>
            <a:ext cx="2274020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400" dirty="0" smtClean="0"/>
              <a:t>Leśnictwo</a:t>
            </a:r>
          </a:p>
          <a:p>
            <a:r>
              <a:rPr lang="pl-PL" sz="2400" dirty="0" smtClean="0"/>
              <a:t>Infrastruktura</a:t>
            </a:r>
          </a:p>
          <a:p>
            <a:r>
              <a:rPr lang="pl-PL" sz="2400" dirty="0" smtClean="0"/>
              <a:t>„Mała” </a:t>
            </a:r>
            <a:r>
              <a:rPr lang="pl-PL" sz="2400" dirty="0" err="1" smtClean="0"/>
              <a:t>eksploat</a:t>
            </a:r>
            <a:r>
              <a:rPr lang="pl-PL" sz="2400" dirty="0" smtClean="0"/>
              <a:t>.</a:t>
            </a:r>
            <a:endParaRPr lang="pl-PL" sz="24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6825378" y="5157192"/>
            <a:ext cx="2211118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400" dirty="0" smtClean="0"/>
              <a:t>Fragmentacja</a:t>
            </a:r>
          </a:p>
          <a:p>
            <a:r>
              <a:rPr lang="pl-PL" sz="2400" dirty="0" smtClean="0"/>
              <a:t>Zmiana klimatu</a:t>
            </a:r>
          </a:p>
          <a:p>
            <a:r>
              <a:rPr lang="pl-PL" sz="2400" dirty="0" smtClean="0"/>
              <a:t>Depozycja azotu</a:t>
            </a:r>
            <a:endParaRPr lang="pl-PL" sz="2400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6660232" y="6457890"/>
            <a:ext cx="248376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2000" i="1" dirty="0" smtClean="0"/>
              <a:t>Źródło: NEAA (2010)</a:t>
            </a:r>
          </a:p>
        </p:txBody>
      </p:sp>
      <p:grpSp>
        <p:nvGrpSpPr>
          <p:cNvPr id="16" name="Grupa 15"/>
          <p:cNvGrpSpPr/>
          <p:nvPr/>
        </p:nvGrpSpPr>
        <p:grpSpPr>
          <a:xfrm>
            <a:off x="3275856" y="620688"/>
            <a:ext cx="4824536" cy="1800200"/>
            <a:chOff x="3275856" y="620688"/>
            <a:chExt cx="4824536" cy="1800200"/>
          </a:xfrm>
        </p:grpSpPr>
        <p:sp>
          <p:nvSpPr>
            <p:cNvPr id="13" name="Prostokąt 12"/>
            <p:cNvSpPr/>
            <p:nvPr/>
          </p:nvSpPr>
          <p:spPr>
            <a:xfrm>
              <a:off x="3275856" y="620688"/>
              <a:ext cx="1008112" cy="1512168"/>
            </a:xfrm>
            <a:prstGeom prst="rect">
              <a:avLst/>
            </a:prstGeom>
            <a:noFill/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Prostokąt 13"/>
            <p:cNvSpPr/>
            <p:nvPr/>
          </p:nvSpPr>
          <p:spPr>
            <a:xfrm>
              <a:off x="5220072" y="620688"/>
              <a:ext cx="1008112" cy="1800200"/>
            </a:xfrm>
            <a:prstGeom prst="rect">
              <a:avLst/>
            </a:prstGeom>
            <a:noFill/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/>
            <p:cNvSpPr/>
            <p:nvPr/>
          </p:nvSpPr>
          <p:spPr>
            <a:xfrm>
              <a:off x="7092280" y="620688"/>
              <a:ext cx="1008112" cy="1800200"/>
            </a:xfrm>
            <a:prstGeom prst="rect">
              <a:avLst/>
            </a:prstGeom>
            <a:noFill/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8" name="Picture 2" descr="https://www.bipindicators.net/system/comfy/cms/files/files/000/000/062/original/WBI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3181"/>
            <a:ext cx="9143999" cy="6104171"/>
          </a:xfrm>
          <a:prstGeom prst="rect">
            <a:avLst/>
          </a:prstGeom>
          <a:noFill/>
        </p:spPr>
      </p:pic>
      <p:sp>
        <p:nvSpPr>
          <p:cNvPr id="3" name="pole tekstowe 2"/>
          <p:cNvSpPr txBox="1"/>
          <p:nvPr/>
        </p:nvSpPr>
        <p:spPr>
          <a:xfrm>
            <a:off x="0" y="0"/>
            <a:ext cx="92204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Zmiany  w liczebności ptaków w Północnej Ameryce  i  Europie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4618"/>
          <a:stretch>
            <a:fillRect/>
          </a:stretch>
        </p:blipFill>
        <p:spPr bwMode="auto">
          <a:xfrm>
            <a:off x="0" y="476672"/>
            <a:ext cx="4434761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0" y="0"/>
            <a:ext cx="91476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Zmiany liczebności ptaków krajobrazu rolniczego i  terenów podmokłych</a:t>
            </a:r>
            <a:endParaRPr lang="pl-PL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7183" y="476672"/>
            <a:ext cx="4646817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pole tekstowe 6"/>
          <p:cNvSpPr txBox="1"/>
          <p:nvPr/>
        </p:nvSpPr>
        <p:spPr>
          <a:xfrm>
            <a:off x="6730134" y="6488668"/>
            <a:ext cx="2413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Wg Chylarecki i in. 2018</a:t>
            </a:r>
            <a:endParaRPr lang="pl-PL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F:\Fotografie_JPG\Kategorie\Krajobrazy\Farmland\Uproszczony krajobraz rolniczy\male\tn_DSCF_K9_19603.JPG"/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0" y="476672"/>
            <a:ext cx="9144000" cy="6381328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0" y="0"/>
            <a:ext cx="1435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Wnioski:</a:t>
            </a:r>
            <a:endParaRPr lang="pl-PL" sz="2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0" y="620688"/>
            <a:ext cx="9144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buFont typeface="Arial" pitchFamily="34" charset="0"/>
              <a:buChar char="•"/>
            </a:pPr>
            <a:r>
              <a:rPr lang="pl-PL" sz="2600" dirty="0" smtClean="0">
                <a:solidFill>
                  <a:srgbClr val="FFFF99"/>
                </a:solidFill>
              </a:rPr>
              <a:t>Spowodowaliśmy </a:t>
            </a:r>
            <a:r>
              <a:rPr lang="pl-PL" sz="2600" b="1" u="sng" dirty="0" smtClean="0">
                <a:solidFill>
                  <a:srgbClr val="FFFF99"/>
                </a:solidFill>
              </a:rPr>
              <a:t>szóste wielkie wymieranie</a:t>
            </a:r>
            <a:r>
              <a:rPr lang="pl-PL" sz="2600" dirty="0" smtClean="0">
                <a:solidFill>
                  <a:srgbClr val="FFFF99"/>
                </a:solidFill>
              </a:rPr>
              <a:t> gatunków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pl-PL" sz="2600" dirty="0" smtClean="0">
                <a:solidFill>
                  <a:srgbClr val="FFFF99"/>
                </a:solidFill>
              </a:rPr>
              <a:t>Ograniczamy sobie możliwości korzystania z usług </a:t>
            </a:r>
            <a:r>
              <a:rPr lang="pl-PL" sz="2600" dirty="0" err="1" smtClean="0">
                <a:solidFill>
                  <a:srgbClr val="FFFF99"/>
                </a:solidFill>
              </a:rPr>
              <a:t>ekosystemowych</a:t>
            </a:r>
            <a:r>
              <a:rPr lang="pl-PL" sz="2600" dirty="0" smtClean="0">
                <a:solidFill>
                  <a:srgbClr val="FFFF99"/>
                </a:solidFill>
              </a:rPr>
              <a:t>, podstawy naszego przeżycia i dobrobytu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pl-PL" sz="2600" dirty="0" smtClean="0">
                <a:solidFill>
                  <a:srgbClr val="FFFF99"/>
                </a:solidFill>
              </a:rPr>
              <a:t>Model </a:t>
            </a:r>
            <a:r>
              <a:rPr lang="pl-PL" sz="2600" b="1" u="sng" dirty="0" smtClean="0">
                <a:solidFill>
                  <a:srgbClr val="FFFF99"/>
                </a:solidFill>
              </a:rPr>
              <a:t>rozwoju silnie niezrównoważonego </a:t>
            </a:r>
            <a:r>
              <a:rPr lang="pl-PL" sz="2600" dirty="0" smtClean="0">
                <a:solidFill>
                  <a:srgbClr val="FFFF99"/>
                </a:solidFill>
              </a:rPr>
              <a:t>kosztem następnych pokoleń (w Polsce – </a:t>
            </a:r>
            <a:r>
              <a:rPr lang="pl-PL" sz="2600" b="1" u="sng" dirty="0" smtClean="0">
                <a:solidFill>
                  <a:srgbClr val="FFFF99"/>
                </a:solidFill>
              </a:rPr>
              <a:t>wbrew Konstytucji RP</a:t>
            </a:r>
            <a:r>
              <a:rPr lang="pl-PL" sz="2600" dirty="0" smtClean="0">
                <a:solidFill>
                  <a:srgbClr val="FFFF99"/>
                </a:solidFill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pl-PL" sz="2600" dirty="0" smtClean="0">
                <a:solidFill>
                  <a:srgbClr val="FFFF99"/>
                </a:solidFill>
              </a:rPr>
              <a:t> Wielki udział w powyższym ma </a:t>
            </a:r>
            <a:r>
              <a:rPr lang="pl-PL" sz="2600" b="1" u="sng" dirty="0" smtClean="0">
                <a:solidFill>
                  <a:srgbClr val="FFFF99"/>
                </a:solidFill>
              </a:rPr>
              <a:t>rolnictwo</a:t>
            </a:r>
            <a:endParaRPr lang="pl-PL" sz="2600" b="1" u="sng" dirty="0">
              <a:solidFill>
                <a:srgbClr val="FFFF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F:\Fotografie_JPG\Kategorie\Krajobrazy\Farmland\Uproszczony krajobraz rolniczy\male\tn_DSCF_K9_19603.JPG"/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0" y="476672"/>
            <a:ext cx="9144000" cy="6381328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0" y="0"/>
            <a:ext cx="1435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Wnioski:</a:t>
            </a:r>
            <a:endParaRPr lang="pl-PL" sz="2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1691680" y="404664"/>
            <a:ext cx="475252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FFFF99"/>
                </a:solidFill>
              </a:rPr>
              <a:t>Intensywna gospodarka rolna </a:t>
            </a:r>
          </a:p>
          <a:p>
            <a:pPr algn="ctr"/>
            <a:endParaRPr lang="pl-PL" sz="2800" dirty="0" smtClean="0">
              <a:solidFill>
                <a:srgbClr val="FFFF99"/>
              </a:solidFill>
            </a:endParaRPr>
          </a:p>
          <a:p>
            <a:pPr algn="ctr"/>
            <a:r>
              <a:rPr lang="pl-PL" sz="2800" dirty="0" smtClean="0">
                <a:solidFill>
                  <a:srgbClr val="FFFF99"/>
                </a:solidFill>
              </a:rPr>
              <a:t>zagrożenia środowiskowe </a:t>
            </a:r>
          </a:p>
          <a:p>
            <a:pPr algn="ctr"/>
            <a:endParaRPr lang="pl-PL" sz="2800" dirty="0" smtClean="0">
              <a:solidFill>
                <a:srgbClr val="FFFF99"/>
              </a:solidFill>
            </a:endParaRPr>
          </a:p>
          <a:p>
            <a:pPr algn="ctr"/>
            <a:r>
              <a:rPr lang="pl-PL" sz="2800" dirty="0" smtClean="0">
                <a:solidFill>
                  <a:srgbClr val="FFFF99"/>
                </a:solidFill>
              </a:rPr>
              <a:t>zagrożenia dla dobrobytu ludzi</a:t>
            </a:r>
          </a:p>
          <a:p>
            <a:pPr marL="173038" indent="-173038" algn="ctr"/>
            <a:endParaRPr lang="pl-PL" sz="2800" dirty="0" smtClean="0">
              <a:solidFill>
                <a:srgbClr val="FFFF00"/>
              </a:solidFill>
            </a:endParaRPr>
          </a:p>
          <a:p>
            <a:pPr marL="173038" indent="-173038" algn="ctr"/>
            <a:r>
              <a:rPr lang="pl-PL" sz="4000" dirty="0" smtClean="0">
                <a:solidFill>
                  <a:srgbClr val="FFFF00"/>
                </a:solidFill>
              </a:rPr>
              <a:t>Co trzeba zrobić ?</a:t>
            </a:r>
            <a:endParaRPr lang="pl-PL" sz="4000" b="1" u="sng" dirty="0" smtClean="0">
              <a:solidFill>
                <a:srgbClr val="FFFF00"/>
              </a:solidFill>
            </a:endParaRPr>
          </a:p>
          <a:p>
            <a:pPr marL="173038" indent="-173038" algn="ctr"/>
            <a:endParaRPr lang="pl-PL" sz="2800" dirty="0" smtClean="0">
              <a:solidFill>
                <a:srgbClr val="FFFF99"/>
              </a:solidFill>
            </a:endParaRPr>
          </a:p>
        </p:txBody>
      </p:sp>
      <p:sp>
        <p:nvSpPr>
          <p:cNvPr id="7" name="Strzałka w dół 6"/>
          <p:cNvSpPr/>
          <p:nvPr/>
        </p:nvSpPr>
        <p:spPr>
          <a:xfrm>
            <a:off x="3635896" y="908720"/>
            <a:ext cx="720080" cy="432048"/>
          </a:xfrm>
          <a:prstGeom prst="downArrow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dół 8"/>
          <p:cNvSpPr/>
          <p:nvPr/>
        </p:nvSpPr>
        <p:spPr>
          <a:xfrm>
            <a:off x="3635896" y="1772816"/>
            <a:ext cx="720080" cy="432048"/>
          </a:xfrm>
          <a:prstGeom prst="downArrow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1259632" y="188640"/>
            <a:ext cx="6601102" cy="954107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l-PL" sz="2800" dirty="0" smtClean="0"/>
              <a:t>Kluczowe działanie na terenach uprawnych: </a:t>
            </a:r>
          </a:p>
          <a:p>
            <a:pPr algn="ctr"/>
            <a:r>
              <a:rPr lang="pl-PL" sz="2800" dirty="0" smtClean="0"/>
              <a:t>urozmaicenie struktury krajobrazu</a:t>
            </a:r>
            <a:endParaRPr lang="pl-PL" sz="2800" dirty="0"/>
          </a:p>
        </p:txBody>
      </p:sp>
      <p:sp>
        <p:nvSpPr>
          <p:cNvPr id="4" name="Strzałka w prawo 3"/>
          <p:cNvSpPr/>
          <p:nvPr/>
        </p:nvSpPr>
        <p:spPr>
          <a:xfrm rot="3919916">
            <a:off x="5820713" y="1248578"/>
            <a:ext cx="556444" cy="410856"/>
          </a:xfrm>
          <a:prstGeom prst="rightArrow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251520" y="1772816"/>
            <a:ext cx="4032448" cy="156966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Wzmocnienie </a:t>
            </a:r>
            <a:r>
              <a:rPr lang="pl-PL" sz="2400" b="1" dirty="0" smtClean="0">
                <a:solidFill>
                  <a:srgbClr val="C00000"/>
                </a:solidFill>
              </a:rPr>
              <a:t>ochrony środowisk marginalnych</a:t>
            </a:r>
            <a:r>
              <a:rPr lang="pl-PL" sz="2400" dirty="0" smtClean="0"/>
              <a:t>, w tym zadrzewień, zakrzewień, mokradeł itp. </a:t>
            </a:r>
          </a:p>
        </p:txBody>
      </p:sp>
      <p:sp>
        <p:nvSpPr>
          <p:cNvPr id="7" name="Strzałka w prawo 6"/>
          <p:cNvSpPr/>
          <p:nvPr/>
        </p:nvSpPr>
        <p:spPr>
          <a:xfrm rot="6994498">
            <a:off x="2436138" y="1249761"/>
            <a:ext cx="589038" cy="418492"/>
          </a:xfrm>
          <a:prstGeom prst="rightArrow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/>
          <p:cNvSpPr txBox="1"/>
          <p:nvPr/>
        </p:nvSpPr>
        <p:spPr>
          <a:xfrm>
            <a:off x="4788024" y="1772816"/>
            <a:ext cx="4104456" cy="1938992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Konieczne </a:t>
            </a:r>
            <a:r>
              <a:rPr lang="pl-PL" sz="2400" b="1" dirty="0" smtClean="0">
                <a:solidFill>
                  <a:srgbClr val="C00000"/>
                </a:solidFill>
              </a:rPr>
              <a:t>urozmaicenie struktury pól </a:t>
            </a:r>
            <a:r>
              <a:rPr lang="pl-PL" sz="2400" dirty="0" smtClean="0"/>
              <a:t>uprawnych:</a:t>
            </a:r>
          </a:p>
          <a:p>
            <a:pPr>
              <a:buFontTx/>
              <a:buChar char="-"/>
            </a:pPr>
            <a:r>
              <a:rPr lang="pl-PL" sz="2400" dirty="0" smtClean="0"/>
              <a:t>dłuższe płodozmiany</a:t>
            </a:r>
          </a:p>
          <a:p>
            <a:pPr>
              <a:buFontTx/>
              <a:buChar char="-"/>
            </a:pPr>
            <a:r>
              <a:rPr lang="pl-PL" sz="2400" dirty="0" smtClean="0"/>
              <a:t> mała powierzchnia pól i ...</a:t>
            </a:r>
          </a:p>
          <a:p>
            <a:pPr>
              <a:buFontTx/>
              <a:buChar char="-"/>
            </a:pPr>
            <a:r>
              <a:rPr lang="pl-PL" sz="2400" dirty="0" smtClean="0"/>
              <a:t> </a:t>
            </a:r>
            <a:r>
              <a:rPr lang="pl-PL" sz="2400" b="1" dirty="0" smtClean="0">
                <a:solidFill>
                  <a:srgbClr val="C00000"/>
                </a:solidFill>
              </a:rPr>
              <a:t>kwietne pasy</a:t>
            </a:r>
            <a:r>
              <a:rPr lang="pl-PL" sz="2400" dirty="0" smtClean="0"/>
              <a:t>!</a:t>
            </a:r>
          </a:p>
        </p:txBody>
      </p:sp>
      <p:pic>
        <p:nvPicPr>
          <p:cNvPr id="7169" name="Picture 1" descr="D:\Moje dokumenty_KK\Praca\Konferencje\2018_Szelejewo\146_Pfiffner_buntbrache_1jah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909392"/>
            <a:ext cx="3487936" cy="2615952"/>
          </a:xfrm>
          <a:prstGeom prst="rect">
            <a:avLst/>
          </a:prstGeom>
          <a:noFill/>
        </p:spPr>
      </p:pic>
      <p:pic>
        <p:nvPicPr>
          <p:cNvPr id="7170" name="Picture 2" descr="D:\Moje dokumenty_KK\Praca\Konferencje\2018_Szelejewo\zdjęcia do prez\male\tn_50D_296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48725"/>
            <a:ext cx="2411760" cy="1608468"/>
          </a:xfrm>
          <a:prstGeom prst="rect">
            <a:avLst/>
          </a:prstGeom>
          <a:noFill/>
        </p:spPr>
      </p:pic>
      <p:pic>
        <p:nvPicPr>
          <p:cNvPr id="7171" name="Picture 3" descr="D:\Moje dokumenty_KK\Praca\Konferencje\2018_Szelejewo\zdjęcia do prez\male\tn_50D_037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60892"/>
            <a:ext cx="2411760" cy="1608468"/>
          </a:xfrm>
          <a:prstGeom prst="rect">
            <a:avLst/>
          </a:prstGeom>
          <a:noFill/>
        </p:spPr>
      </p:pic>
      <p:pic>
        <p:nvPicPr>
          <p:cNvPr id="7172" name="Picture 4" descr="D:\Moje dokumenty_KK\Praca\Konferencje\2018_Szelejewo\zdjęcia do prez\male\tn_50D_139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3476716"/>
            <a:ext cx="2376264" cy="1584794"/>
          </a:xfrm>
          <a:prstGeom prst="rect">
            <a:avLst/>
          </a:prstGeom>
          <a:noFill/>
        </p:spPr>
      </p:pic>
      <p:pic>
        <p:nvPicPr>
          <p:cNvPr id="7173" name="Picture 5" descr="D:\Moje dokumenty_KK\Praca\Konferencje\2018_Szelejewo\zdjęcia do prez\male\tn_50D_2349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5060892"/>
            <a:ext cx="2399928" cy="1600577"/>
          </a:xfrm>
          <a:prstGeom prst="rect">
            <a:avLst/>
          </a:prstGeom>
          <a:noFill/>
        </p:spPr>
      </p:pic>
      <p:sp>
        <p:nvSpPr>
          <p:cNvPr id="14" name="pole tekstowe 13"/>
          <p:cNvSpPr txBox="1"/>
          <p:nvPr/>
        </p:nvSpPr>
        <p:spPr>
          <a:xfrm>
            <a:off x="6804248" y="6488668"/>
            <a:ext cx="1981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Fot. L. </a:t>
            </a:r>
            <a:r>
              <a:rPr lang="pl-PL" i="1" dirty="0" err="1" smtClean="0"/>
              <a:t>Pfiffner</a:t>
            </a:r>
            <a:r>
              <a:rPr lang="pl-PL" i="1" dirty="0" smtClean="0"/>
              <a:t>, FIBL</a:t>
            </a:r>
            <a:endParaRPr lang="pl-PL" i="1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3851920" y="1772816"/>
            <a:ext cx="5854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600" dirty="0" smtClean="0">
                <a:solidFill>
                  <a:srgbClr val="C00000"/>
                </a:solidFill>
              </a:rPr>
              <a:t>!</a:t>
            </a:r>
            <a:endParaRPr lang="pl-PL" sz="9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395536" y="188640"/>
            <a:ext cx="3638753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Dlaczego kwietne pasy </a:t>
            </a:r>
          </a:p>
          <a:p>
            <a:r>
              <a:rPr lang="pl-PL" sz="2800" dirty="0" smtClean="0"/>
              <a:t>są korzystne ?</a:t>
            </a:r>
          </a:p>
          <a:p>
            <a:endParaRPr lang="pl-PL" sz="2800" dirty="0" smtClean="0"/>
          </a:p>
          <a:p>
            <a:endParaRPr lang="pl-PL" sz="2800" dirty="0" smtClean="0"/>
          </a:p>
          <a:p>
            <a:endParaRPr lang="pl-PL" sz="2800" dirty="0" smtClean="0"/>
          </a:p>
          <a:p>
            <a:endParaRPr lang="pl-PL" sz="2800" dirty="0" smtClean="0"/>
          </a:p>
          <a:p>
            <a:r>
              <a:rPr lang="pl-PL" sz="2800" dirty="0" smtClean="0"/>
              <a:t>Cechy kwietnych pasów</a:t>
            </a:r>
            <a:endParaRPr lang="pl-PL" sz="28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251520" y="3501008"/>
            <a:ext cx="88924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800" dirty="0" smtClean="0"/>
              <a:t> Obfitość gatunków roślin obficie kwitnących – </a:t>
            </a:r>
            <a:r>
              <a:rPr lang="pl-PL" sz="2800" b="1" dirty="0" smtClean="0">
                <a:solidFill>
                  <a:srgbClr val="C00000"/>
                </a:solidFill>
              </a:rPr>
              <a:t>duże zasoby nektaru i pyłku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Zróżnicowana „architektura” wewnętrzna – </a:t>
            </a:r>
            <a:r>
              <a:rPr lang="pl-PL" sz="2800" b="1" dirty="0" smtClean="0">
                <a:solidFill>
                  <a:srgbClr val="C00000"/>
                </a:solidFill>
              </a:rPr>
              <a:t>rozmaitość nisz ekologicznych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Trwałość środowiska – pasy mogą i powinny być </a:t>
            </a:r>
            <a:r>
              <a:rPr lang="pl-PL" sz="2800" b="1" dirty="0" smtClean="0">
                <a:solidFill>
                  <a:srgbClr val="C00000"/>
                </a:solidFill>
              </a:rPr>
              <a:t>utrzymywane przez wiele lat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Pokrywa roślinna także </a:t>
            </a:r>
            <a:r>
              <a:rPr lang="pl-PL" sz="2800" b="1" dirty="0" smtClean="0">
                <a:solidFill>
                  <a:srgbClr val="C00000"/>
                </a:solidFill>
              </a:rPr>
              <a:t>zimą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16632"/>
            <a:ext cx="422446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ole tekstowe 6"/>
          <p:cNvSpPr txBox="1"/>
          <p:nvPr/>
        </p:nvSpPr>
        <p:spPr>
          <a:xfrm>
            <a:off x="6948264" y="3212976"/>
            <a:ext cx="1981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Fot. L. </a:t>
            </a:r>
            <a:r>
              <a:rPr lang="pl-PL" i="1" dirty="0" err="1" smtClean="0"/>
              <a:t>Pfiffner</a:t>
            </a:r>
            <a:r>
              <a:rPr lang="pl-PL" i="1" dirty="0" smtClean="0"/>
              <a:t>, FIBL</a:t>
            </a:r>
            <a:endParaRPr lang="pl-PL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Moje dokumenty_KK\Praca\Konferencje\Wrocław_2017_UMED\antrop\Earth's_City_Lights_by_DMSP,_1994-1995_(large).jpg"/>
          <p:cNvPicPr>
            <a:picLocks noChangeAspect="1" noChangeArrowheads="1"/>
          </p:cNvPicPr>
          <p:nvPr/>
        </p:nvPicPr>
        <p:blipFill>
          <a:blip r:embed="rId3" cstate="print"/>
          <a:srcRect l="16667" r="166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pole tekstowe 2"/>
          <p:cNvSpPr txBox="1"/>
          <p:nvPr/>
        </p:nvSpPr>
        <p:spPr>
          <a:xfrm>
            <a:off x="1835696" y="1844824"/>
            <a:ext cx="2232248" cy="584775"/>
          </a:xfrm>
          <a:prstGeom prst="rect">
            <a:avLst/>
          </a:prstGeom>
          <a:solidFill>
            <a:srgbClr val="000A1E">
              <a:alpha val="65000"/>
            </a:srgbClr>
          </a:solidFill>
        </p:spPr>
        <p:txBody>
          <a:bodyPr wrap="square" rtlCol="0">
            <a:spAutoFit/>
          </a:bodyPr>
          <a:lstStyle/>
          <a:p>
            <a:r>
              <a:rPr lang="pl-PL" sz="3200" dirty="0" err="1" smtClean="0">
                <a:solidFill>
                  <a:srgbClr val="FF9900"/>
                </a:solidFill>
              </a:rPr>
              <a:t>Antropocen</a:t>
            </a:r>
            <a:endParaRPr lang="pl-PL" sz="3200" dirty="0" smtClean="0">
              <a:solidFill>
                <a:srgbClr val="FF9900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7547024" y="6488668"/>
            <a:ext cx="1596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Fot. </a:t>
            </a:r>
            <a:r>
              <a:rPr lang="pl-PL" i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Wikimedia</a:t>
            </a:r>
            <a:endParaRPr lang="pl-PL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467544" y="3717032"/>
            <a:ext cx="520155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800" dirty="0" smtClean="0"/>
              <a:t> </a:t>
            </a:r>
            <a:r>
              <a:rPr lang="pl-PL" sz="2800" dirty="0" err="1" smtClean="0"/>
              <a:t>Parazytoidów</a:t>
            </a:r>
            <a:endParaRPr lang="pl-PL" sz="2800" dirty="0" smtClean="0"/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Wyspecjalizowanych zapylaczy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Drapieżnych chrząszczy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Pająków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Innych zwierząt (ptaków, ssaków)</a:t>
            </a:r>
            <a:endParaRPr lang="pl-PL" sz="28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395536" y="188640"/>
            <a:ext cx="3638753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Dlaczego kwietne pasy </a:t>
            </a:r>
          </a:p>
          <a:p>
            <a:r>
              <a:rPr lang="pl-PL" sz="2800" dirty="0" smtClean="0"/>
              <a:t>są korzystne ?</a:t>
            </a:r>
          </a:p>
          <a:p>
            <a:endParaRPr lang="pl-PL" sz="2800" dirty="0" smtClean="0"/>
          </a:p>
          <a:p>
            <a:endParaRPr lang="pl-PL" sz="2800" dirty="0" smtClean="0"/>
          </a:p>
          <a:p>
            <a:endParaRPr lang="pl-PL" sz="2800" dirty="0" smtClean="0"/>
          </a:p>
          <a:p>
            <a:endParaRPr lang="pl-PL" sz="2800" dirty="0" smtClean="0"/>
          </a:p>
          <a:p>
            <a:r>
              <a:rPr lang="pl-PL" sz="2800" dirty="0" smtClean="0"/>
              <a:t>Atrakcyjność pasów dla:</a:t>
            </a:r>
            <a:endParaRPr lang="pl-PL" sz="28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16632"/>
            <a:ext cx="422446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6948264" y="3212976"/>
            <a:ext cx="1981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Fot. L. </a:t>
            </a:r>
            <a:r>
              <a:rPr lang="pl-PL" i="1" dirty="0" err="1" smtClean="0"/>
              <a:t>Pfiffner</a:t>
            </a:r>
            <a:r>
              <a:rPr lang="pl-PL" i="1" dirty="0" smtClean="0"/>
              <a:t>, FIBL</a:t>
            </a:r>
            <a:endParaRPr lang="pl-PL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0" y="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700" dirty="0" err="1" smtClean="0"/>
              <a:t>Parazytoidy</a:t>
            </a:r>
            <a:r>
              <a:rPr lang="pl-PL" sz="2700" dirty="0" smtClean="0"/>
              <a:t> – owady pasożytujące na innych gatunkach owadów, zwykle doprowadzające żywiciela do śmierci. Należy do nich 10% gatunków owadów</a:t>
            </a:r>
            <a:endParaRPr lang="pl-PL" sz="2700" dirty="0"/>
          </a:p>
        </p:txBody>
      </p:sp>
      <p:pic>
        <p:nvPicPr>
          <p:cNvPr id="5124" name="Picture 4" descr="https://upload.wikimedia.org/wikipedia/commons/thumb/7/77/Stylogaster_macalpini_%2812947561584%2C_cropped%29_%28cropped%29.jpg/548px-Stylogaster_macalpini_%2812947561584%2C_cropped%29_%28cropped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16832"/>
            <a:ext cx="3534992" cy="3096344"/>
          </a:xfrm>
          <a:prstGeom prst="rect">
            <a:avLst/>
          </a:prstGeom>
          <a:noFill/>
        </p:spPr>
      </p:pic>
      <p:pic>
        <p:nvPicPr>
          <p:cNvPr id="5128" name="Picture 8" descr="https://upload.wikimedia.org/wikipedia/commons/thumb/a/af/Atanycolus_sp.jpg/679px-Atanycolus_s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7952" y="3951759"/>
            <a:ext cx="2912440" cy="2573585"/>
          </a:xfrm>
          <a:prstGeom prst="rect">
            <a:avLst/>
          </a:prstGeom>
          <a:noFill/>
        </p:spPr>
      </p:pic>
      <p:pic>
        <p:nvPicPr>
          <p:cNvPr id="5130" name="Picture 10" descr="https://upload.wikimedia.org/wikipedia/commons/thumb/3/34/Ichneumon_wasp_%28Ichneumonidae_sp%29_female_%28cropped%29.jpg/640px-Ichneumon_wasp_%28Ichneumonidae_sp%29_female_%28cropped%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484784"/>
            <a:ext cx="3647728" cy="2143040"/>
          </a:xfrm>
          <a:prstGeom prst="rect">
            <a:avLst/>
          </a:prstGeom>
          <a:noFill/>
        </p:spPr>
      </p:pic>
      <p:sp>
        <p:nvSpPr>
          <p:cNvPr id="13" name="Prostokąt 12"/>
          <p:cNvSpPr/>
          <p:nvPr/>
        </p:nvSpPr>
        <p:spPr>
          <a:xfrm>
            <a:off x="5724128" y="3284984"/>
            <a:ext cx="2730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i="1" dirty="0" smtClean="0"/>
              <a:t>Fot. Charles J Sharp, </a:t>
            </a:r>
            <a:r>
              <a:rPr lang="pl-PL" sz="1600" i="1" dirty="0" err="1" smtClean="0"/>
              <a:t>Wikipedia</a:t>
            </a:r>
            <a:endParaRPr lang="pl-PL" sz="1600" i="1" dirty="0"/>
          </a:p>
        </p:txBody>
      </p:sp>
      <p:sp>
        <p:nvSpPr>
          <p:cNvPr id="14" name="Prostokąt 13"/>
          <p:cNvSpPr/>
          <p:nvPr/>
        </p:nvSpPr>
        <p:spPr>
          <a:xfrm>
            <a:off x="251520" y="4941168"/>
            <a:ext cx="23057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i="1" dirty="0" smtClean="0"/>
              <a:t>Fot. John </a:t>
            </a:r>
            <a:r>
              <a:rPr lang="pl-PL" sz="1600" i="1" dirty="0" err="1" smtClean="0"/>
              <a:t>Tann</a:t>
            </a:r>
            <a:r>
              <a:rPr lang="pl-PL" sz="1600" i="1" dirty="0" smtClean="0"/>
              <a:t>, </a:t>
            </a:r>
            <a:r>
              <a:rPr lang="pl-PL" sz="1600" i="1" dirty="0" err="1" smtClean="0"/>
              <a:t>Wikipedia</a:t>
            </a:r>
            <a:endParaRPr lang="pl-PL" sz="1600" i="1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1259632" y="1412776"/>
            <a:ext cx="1491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Muchówki</a:t>
            </a:r>
            <a:endParaRPr lang="pl-PL" sz="2400" dirty="0"/>
          </a:p>
        </p:txBody>
      </p:sp>
      <p:sp>
        <p:nvSpPr>
          <p:cNvPr id="17" name="Prostokąt 16"/>
          <p:cNvSpPr/>
          <p:nvPr/>
        </p:nvSpPr>
        <p:spPr>
          <a:xfrm>
            <a:off x="5187952" y="5823967"/>
            <a:ext cx="17637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i="1" dirty="0" smtClean="0"/>
              <a:t>Fot. Richard Bartz, </a:t>
            </a:r>
          </a:p>
          <a:p>
            <a:r>
              <a:rPr lang="pl-PL" sz="1600" i="1" dirty="0" err="1" smtClean="0"/>
              <a:t>Wikipedia</a:t>
            </a:r>
            <a:endParaRPr lang="pl-PL" sz="1600" i="1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5148064" y="3933056"/>
            <a:ext cx="1235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Braconidae</a:t>
            </a:r>
            <a:endParaRPr lang="pl-PL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4788024" y="1052736"/>
            <a:ext cx="1471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Błonkówki</a:t>
            </a:r>
            <a:endParaRPr lang="pl-PL" sz="2400" dirty="0"/>
          </a:p>
        </p:txBody>
      </p:sp>
      <p:sp>
        <p:nvSpPr>
          <p:cNvPr id="20" name="pole tekstowe 19"/>
          <p:cNvSpPr txBox="1"/>
          <p:nvPr/>
        </p:nvSpPr>
        <p:spPr>
          <a:xfrm>
            <a:off x="6804248" y="1412776"/>
            <a:ext cx="1649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Ichneumonidae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95536" y="332656"/>
            <a:ext cx="1863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err="1" smtClean="0"/>
              <a:t>Parazytoidy</a:t>
            </a:r>
            <a:endParaRPr lang="pl-PL" sz="2800" dirty="0"/>
          </a:p>
        </p:txBody>
      </p:sp>
      <p:pic>
        <p:nvPicPr>
          <p:cNvPr id="5122" name="Picture 2" descr="https://upload.wikimedia.org/wikipedia/commons/thumb/0/04/CSIRO_ScienceImage_2357_Spotted_alfalfa_aphid_being_attacked_by_parasitic_wasp.jpg/640px-CSIRO_ScienceImage_2357_Spotted_alfalfa_aphid_being_attacked_by_parasitic_was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1999" y="260648"/>
            <a:ext cx="4092445" cy="2813557"/>
          </a:xfrm>
          <a:prstGeom prst="rect">
            <a:avLst/>
          </a:prstGeom>
          <a:noFill/>
        </p:spPr>
      </p:pic>
      <p:sp>
        <p:nvSpPr>
          <p:cNvPr id="8" name="Prostokąt 7"/>
          <p:cNvSpPr/>
          <p:nvPr/>
        </p:nvSpPr>
        <p:spPr>
          <a:xfrm>
            <a:off x="5004048" y="5805264"/>
            <a:ext cx="2971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US Department of </a:t>
            </a:r>
            <a:r>
              <a:rPr lang="pl-PL" dirty="0" err="1" smtClean="0"/>
              <a:t>Agriculture</a:t>
            </a:r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251520" y="5805264"/>
            <a:ext cx="25985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i="1" dirty="0" smtClean="0"/>
              <a:t>Fot. </a:t>
            </a:r>
            <a:r>
              <a:rPr lang="pl-PL" sz="1600" i="1" dirty="0" err="1" smtClean="0"/>
              <a:t>Ian</a:t>
            </a:r>
            <a:r>
              <a:rPr lang="pl-PL" sz="1600" i="1" dirty="0" smtClean="0"/>
              <a:t> Alexander, </a:t>
            </a:r>
            <a:r>
              <a:rPr lang="pl-PL" sz="1600" i="1" dirty="0" err="1" smtClean="0"/>
              <a:t>Wikipedia</a:t>
            </a:r>
            <a:endParaRPr lang="pl-PL" sz="1600" i="1" dirty="0"/>
          </a:p>
        </p:txBody>
      </p:sp>
      <p:pic>
        <p:nvPicPr>
          <p:cNvPr id="5132" name="Picture 12" descr="https://upload.wikimedia.org/wikipedia/commons/thumb/b/b4/Parasitoid_wasp_pointing_ovipositor_at_cinnabar_moth_larva.jpg/800px-Parasitoid_wasp_pointing_ovipositor_at_cinnabar_moth_larv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40768"/>
            <a:ext cx="3819890" cy="4464496"/>
          </a:xfrm>
          <a:prstGeom prst="rect">
            <a:avLst/>
          </a:prstGeom>
          <a:noFill/>
        </p:spPr>
      </p:pic>
      <p:pic>
        <p:nvPicPr>
          <p:cNvPr id="11" name="Picture 6" descr="https://upload.wikimedia.org/wikipedia/commons/f/f5/Housefly_pupae_killed_by_wasp_larva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9994" y="3581400"/>
            <a:ext cx="4050166" cy="2708549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4572000" y="6211669"/>
            <a:ext cx="457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i="1" dirty="0" smtClean="0"/>
              <a:t>Fot. US Department of </a:t>
            </a:r>
            <a:r>
              <a:rPr lang="pl-PL" sz="1600" i="1" dirty="0" err="1" smtClean="0"/>
              <a:t>Agriculture</a:t>
            </a:r>
            <a:r>
              <a:rPr lang="pl-PL" sz="1600" i="1" dirty="0" smtClean="0"/>
              <a:t>, </a:t>
            </a:r>
            <a:r>
              <a:rPr lang="pl-PL" sz="1600" i="1" dirty="0" err="1" smtClean="0"/>
              <a:t>Wikipedia</a:t>
            </a:r>
            <a:endParaRPr lang="pl-PL" sz="1600" i="1" dirty="0"/>
          </a:p>
        </p:txBody>
      </p:sp>
      <p:sp>
        <p:nvSpPr>
          <p:cNvPr id="13" name="Prostokąt 12"/>
          <p:cNvSpPr/>
          <p:nvPr/>
        </p:nvSpPr>
        <p:spPr>
          <a:xfrm>
            <a:off x="4499992" y="3059668"/>
            <a:ext cx="19689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i="1" dirty="0" smtClean="0"/>
              <a:t>Fot. CSIRO, </a:t>
            </a:r>
            <a:r>
              <a:rPr lang="pl-PL" sz="1600" i="1" dirty="0" err="1" smtClean="0"/>
              <a:t>Wikipedia</a:t>
            </a:r>
            <a:endParaRPr lang="pl-PL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491880" y="0"/>
            <a:ext cx="1588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Zapylacze</a:t>
            </a:r>
            <a:endParaRPr lang="pl-PL" sz="2800" dirty="0"/>
          </a:p>
        </p:txBody>
      </p:sp>
      <p:pic>
        <p:nvPicPr>
          <p:cNvPr id="4098" name="Picture 2" descr="D:\Moje dokumenty_KK\Praca\Konferencje\2018_Szelejewo\zdjęcia do prez\male\tn_Much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5603" y="3453755"/>
            <a:ext cx="4298852" cy="2867301"/>
          </a:xfrm>
          <a:prstGeom prst="rect">
            <a:avLst/>
          </a:prstGeom>
          <a:noFill/>
        </p:spPr>
      </p:pic>
      <p:pic>
        <p:nvPicPr>
          <p:cNvPr id="4099" name="Picture 3" descr="D:\Moje dokumenty_KK\Praca\Konferencje\2018_Szelejewo\zdjęcia do prez\male\tn_50D_067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190" y="3429000"/>
            <a:ext cx="4318794" cy="2880320"/>
          </a:xfrm>
          <a:prstGeom prst="rect">
            <a:avLst/>
          </a:prstGeom>
          <a:noFill/>
        </p:spPr>
      </p:pic>
      <p:pic>
        <p:nvPicPr>
          <p:cNvPr id="4100" name="Picture 4" descr="D:\Moje dokumenty_KK\Praca\Konferencje\2018_Szelejewo\zdjęcia do prez\male\tn_DSCF078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3476" y="498117"/>
            <a:ext cx="4287812" cy="2859937"/>
          </a:xfrm>
          <a:prstGeom prst="rect">
            <a:avLst/>
          </a:prstGeom>
          <a:noFill/>
        </p:spPr>
      </p:pic>
      <p:pic>
        <p:nvPicPr>
          <p:cNvPr id="4101" name="Picture 5" descr="D:\Moje dokumenty_KK\Praca\Konferencje\2018_Szelejewo\zdjęcia do prez\male\tn_DSCF094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3375" y="504497"/>
            <a:ext cx="4278097" cy="2853457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7380312" y="6488668"/>
            <a:ext cx="1517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Fot. K. Kujawa</a:t>
            </a:r>
            <a:endParaRPr lang="pl-PL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915816" y="0"/>
            <a:ext cx="3250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Chrząszcze drapieżne</a:t>
            </a:r>
            <a:endParaRPr lang="pl-PL" sz="2800" dirty="0"/>
          </a:p>
        </p:txBody>
      </p:sp>
      <p:pic>
        <p:nvPicPr>
          <p:cNvPr id="3074" name="Picture 2" descr="https://upload.wikimedia.org/wikipedia/commons/thumb/6/6e/Carabus_hortensis_with_mites.jpg/604px-Carabus_hortensis_with_mites.jpg"/>
          <p:cNvPicPr>
            <a:picLocks noChangeAspect="1" noChangeArrowheads="1"/>
          </p:cNvPicPr>
          <p:nvPr/>
        </p:nvPicPr>
        <p:blipFill>
          <a:blip r:embed="rId2" cstate="print"/>
          <a:srcRect t="13482"/>
          <a:stretch>
            <a:fillRect/>
          </a:stretch>
        </p:blipFill>
        <p:spPr bwMode="auto">
          <a:xfrm>
            <a:off x="395536" y="1052736"/>
            <a:ext cx="3528392" cy="2425977"/>
          </a:xfrm>
          <a:prstGeom prst="rect">
            <a:avLst/>
          </a:prstGeom>
          <a:noFill/>
        </p:spPr>
      </p:pic>
      <p:pic>
        <p:nvPicPr>
          <p:cNvPr id="3076" name="Picture 4" descr="https://upload.wikimedia.org/wikipedia/commons/thumb/b/ba/Pterostichus_anthracinus_up.jpg/640px-Pterostichus_anthracinus_u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5" y="3933056"/>
            <a:ext cx="3518815" cy="2232248"/>
          </a:xfrm>
          <a:prstGeom prst="rect">
            <a:avLst/>
          </a:prstGeom>
          <a:noFill/>
        </p:spPr>
      </p:pic>
      <p:sp>
        <p:nvSpPr>
          <p:cNvPr id="6" name="pole tekstowe 5"/>
          <p:cNvSpPr txBox="1"/>
          <p:nvPr/>
        </p:nvSpPr>
        <p:spPr>
          <a:xfrm>
            <a:off x="323528" y="6165304"/>
            <a:ext cx="2019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Fot. </a:t>
            </a:r>
            <a:r>
              <a:rPr lang="pl-PL" i="1" dirty="0" err="1" smtClean="0"/>
              <a:t>Siga</a:t>
            </a:r>
            <a:r>
              <a:rPr lang="pl-PL" i="1" dirty="0" smtClean="0"/>
              <a:t>. </a:t>
            </a:r>
            <a:r>
              <a:rPr lang="pl-PL" i="1" dirty="0" err="1" smtClean="0"/>
              <a:t>Wikipedia</a:t>
            </a:r>
            <a:endParaRPr lang="pl-PL" i="1" dirty="0"/>
          </a:p>
        </p:txBody>
      </p:sp>
      <p:sp>
        <p:nvSpPr>
          <p:cNvPr id="8" name="pole tekstowe 7"/>
          <p:cNvSpPr txBox="1"/>
          <p:nvPr/>
        </p:nvSpPr>
        <p:spPr>
          <a:xfrm>
            <a:off x="323528" y="620688"/>
            <a:ext cx="2414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i="1" dirty="0" err="1" smtClean="0"/>
              <a:t>Carabus</a:t>
            </a:r>
            <a:r>
              <a:rPr lang="pl-PL" sz="2400" i="1" dirty="0" smtClean="0"/>
              <a:t> </a:t>
            </a:r>
            <a:r>
              <a:rPr lang="pl-PL" sz="2400" i="1" dirty="0" err="1" smtClean="0"/>
              <a:t>hortensis</a:t>
            </a:r>
            <a:endParaRPr lang="pl-PL" sz="2400" i="1" dirty="0"/>
          </a:p>
        </p:txBody>
      </p:sp>
      <p:sp>
        <p:nvSpPr>
          <p:cNvPr id="9" name="pole tekstowe 8"/>
          <p:cNvSpPr txBox="1"/>
          <p:nvPr/>
        </p:nvSpPr>
        <p:spPr>
          <a:xfrm>
            <a:off x="323528" y="3501008"/>
            <a:ext cx="2209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i="1" dirty="0" err="1" smtClean="0"/>
              <a:t>Pterostichus</a:t>
            </a:r>
            <a:r>
              <a:rPr lang="pl-PL" sz="2400" dirty="0" smtClean="0"/>
              <a:t> sp. </a:t>
            </a:r>
            <a:endParaRPr lang="pl-PL" sz="2400" dirty="0"/>
          </a:p>
        </p:txBody>
      </p:sp>
      <p:pic>
        <p:nvPicPr>
          <p:cNvPr id="3077" name="Picture 5" descr="D:\Moje dokumenty_KK\Praca\Konferencje\2018_Szelejewo\zdjęcia do prez\male\tn_DSCF318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052736"/>
            <a:ext cx="3816424" cy="5088565"/>
          </a:xfrm>
          <a:prstGeom prst="rect">
            <a:avLst/>
          </a:prstGeom>
          <a:noFill/>
        </p:spPr>
      </p:pic>
      <p:sp>
        <p:nvSpPr>
          <p:cNvPr id="11" name="pole tekstowe 10"/>
          <p:cNvSpPr txBox="1"/>
          <p:nvPr/>
        </p:nvSpPr>
        <p:spPr>
          <a:xfrm>
            <a:off x="4860032" y="6165304"/>
            <a:ext cx="1517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Fot. K. Kujawa</a:t>
            </a:r>
            <a:endParaRPr lang="pl-PL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475656" y="0"/>
            <a:ext cx="62369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Pająki – różnorodność strategii łowieckich</a:t>
            </a:r>
            <a:endParaRPr lang="pl-PL" sz="2800" dirty="0"/>
          </a:p>
        </p:txBody>
      </p:sp>
      <p:pic>
        <p:nvPicPr>
          <p:cNvPr id="2054" name="Picture 6" descr="D:\Moje dokumenty_KK\Praca\Konferencje\2018_Szelejewo\zdjęcia do prez\male\tn_DSCF195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79"/>
            <a:ext cx="4278414" cy="5737756"/>
          </a:xfrm>
          <a:prstGeom prst="rect">
            <a:avLst/>
          </a:prstGeom>
          <a:noFill/>
        </p:spPr>
      </p:pic>
      <p:pic>
        <p:nvPicPr>
          <p:cNvPr id="2055" name="Picture 7" descr="D:\Moje dokumenty_KK\Praca\Konferencje\2018_Szelejewo\zdjęcia do prez\male\tn_DSCF353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548680"/>
            <a:ext cx="4320480" cy="5760640"/>
          </a:xfrm>
          <a:prstGeom prst="rect">
            <a:avLst/>
          </a:prstGeom>
          <a:noFill/>
        </p:spPr>
      </p:pic>
      <p:sp>
        <p:nvSpPr>
          <p:cNvPr id="10" name="pole tekstowe 9"/>
          <p:cNvSpPr txBox="1"/>
          <p:nvPr/>
        </p:nvSpPr>
        <p:spPr>
          <a:xfrm>
            <a:off x="7452320" y="6237312"/>
            <a:ext cx="1517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Fot. K. Kujawa</a:t>
            </a:r>
            <a:endParaRPr lang="pl-PL" i="1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4788024" y="692696"/>
            <a:ext cx="1311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Sieciowe</a:t>
            </a:r>
            <a:endParaRPr lang="pl-PL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467544" y="692696"/>
            <a:ext cx="1263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Polujące</a:t>
            </a:r>
            <a:endParaRPr lang="pl-PL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195736" y="0"/>
            <a:ext cx="40896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Pająki – różnorodność sieci</a:t>
            </a:r>
            <a:endParaRPr lang="pl-PL" sz="28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7380312" y="6488668"/>
            <a:ext cx="1517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/>
              <a:t>Fot. K. Kujawa</a:t>
            </a:r>
            <a:endParaRPr lang="pl-PL" i="1" dirty="0"/>
          </a:p>
        </p:txBody>
      </p:sp>
      <p:pic>
        <p:nvPicPr>
          <p:cNvPr id="124930" name="Picture 2" descr="D:\Moje dokumenty_KK\Praca\Konferencje\2018_Szelejewo\zdjęcia do prez\male\tn_50D_172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236" y="3573016"/>
            <a:ext cx="4426764" cy="2952328"/>
          </a:xfrm>
          <a:prstGeom prst="rect">
            <a:avLst/>
          </a:prstGeom>
          <a:noFill/>
        </p:spPr>
      </p:pic>
      <p:pic>
        <p:nvPicPr>
          <p:cNvPr id="124931" name="Picture 3" descr="D:\Moje dokumenty_KK\Praca\Konferencje\2018_Szelejewo\zdjęcia do prez\male\tn_50D_233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76671"/>
            <a:ext cx="4032448" cy="6048671"/>
          </a:xfrm>
          <a:prstGeom prst="rect">
            <a:avLst/>
          </a:prstGeom>
          <a:noFill/>
        </p:spPr>
      </p:pic>
      <p:pic>
        <p:nvPicPr>
          <p:cNvPr id="124932" name="Picture 4" descr="D:\Moje dokumenty_KK\Praca\Konferencje\2018_Szelejewo\zdjęcia do prez\male\tn_50D_235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5236" y="476672"/>
            <a:ext cx="4426764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1259632" y="260648"/>
            <a:ext cx="67703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Zakładanie kwietnych pasów  - rekomendacje</a:t>
            </a:r>
            <a:endParaRPr lang="pl-PL" sz="2800" dirty="0"/>
          </a:p>
        </p:txBody>
      </p:sp>
      <p:grpSp>
        <p:nvGrpSpPr>
          <p:cNvPr id="30" name="Grupa 29"/>
          <p:cNvGrpSpPr/>
          <p:nvPr/>
        </p:nvGrpSpPr>
        <p:grpSpPr>
          <a:xfrm>
            <a:off x="179512" y="1412776"/>
            <a:ext cx="4464496" cy="4365104"/>
            <a:chOff x="467544" y="1628800"/>
            <a:chExt cx="4464496" cy="4365104"/>
          </a:xfrm>
        </p:grpSpPr>
        <p:pic>
          <p:nvPicPr>
            <p:cNvPr id="122881" name="Picture 1" descr="D:\Moje dokumenty_KK\Praca\Konferencje\2018_Szelejewo\pasy-mapa.jpg"/>
            <p:cNvPicPr>
              <a:picLocks noChangeAspect="1" noChangeArrowheads="1"/>
            </p:cNvPicPr>
            <p:nvPr/>
          </p:nvPicPr>
          <p:blipFill>
            <a:blip r:embed="rId2" cstate="print"/>
            <a:srcRect l="16138" t="16497" r="35038"/>
            <a:stretch>
              <a:fillRect/>
            </a:stretch>
          </p:blipFill>
          <p:spPr bwMode="auto">
            <a:xfrm>
              <a:off x="467544" y="1628800"/>
              <a:ext cx="4464496" cy="4365104"/>
            </a:xfrm>
            <a:prstGeom prst="rect">
              <a:avLst/>
            </a:prstGeom>
            <a:noFill/>
          </p:spPr>
        </p:pic>
        <p:cxnSp>
          <p:nvCxnSpPr>
            <p:cNvPr id="5" name="Łącznik prosty 4"/>
            <p:cNvCxnSpPr/>
            <p:nvPr/>
          </p:nvCxnSpPr>
          <p:spPr>
            <a:xfrm>
              <a:off x="1403648" y="1844824"/>
              <a:ext cx="3240360" cy="324036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Łącznik prosty 6"/>
            <p:cNvCxnSpPr/>
            <p:nvPr/>
          </p:nvCxnSpPr>
          <p:spPr>
            <a:xfrm flipV="1">
              <a:off x="2843808" y="4184294"/>
              <a:ext cx="901574" cy="612858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Łącznik prosty 11"/>
            <p:cNvCxnSpPr/>
            <p:nvPr/>
          </p:nvCxnSpPr>
          <p:spPr>
            <a:xfrm flipV="1">
              <a:off x="2843808" y="4581128"/>
              <a:ext cx="1296144" cy="1008112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/>
          </p:nvCxnSpPr>
          <p:spPr>
            <a:xfrm flipV="1">
              <a:off x="1547664" y="2852936"/>
              <a:ext cx="864096" cy="576064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17"/>
            <p:cNvCxnSpPr/>
            <p:nvPr/>
          </p:nvCxnSpPr>
          <p:spPr>
            <a:xfrm flipV="1">
              <a:off x="1331640" y="3269894"/>
              <a:ext cx="1535918" cy="951194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/>
            <p:cNvCxnSpPr/>
            <p:nvPr/>
          </p:nvCxnSpPr>
          <p:spPr>
            <a:xfrm flipV="1">
              <a:off x="2123728" y="3738067"/>
              <a:ext cx="1197373" cy="771053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Łącznik prosty ze strzałką 25"/>
            <p:cNvCxnSpPr/>
            <p:nvPr/>
          </p:nvCxnSpPr>
          <p:spPr>
            <a:xfrm>
              <a:off x="2195736" y="3717032"/>
              <a:ext cx="360040" cy="432048"/>
            </a:xfrm>
            <a:prstGeom prst="straightConnector1">
              <a:avLst/>
            </a:prstGeom>
            <a:ln>
              <a:solidFill>
                <a:srgbClr val="FFFF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pole tekstowe 26"/>
            <p:cNvSpPr txBox="1"/>
            <p:nvPr/>
          </p:nvSpPr>
          <p:spPr>
            <a:xfrm>
              <a:off x="1763688" y="3933056"/>
              <a:ext cx="7729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dirty="0" smtClean="0">
                  <a:solidFill>
                    <a:srgbClr val="FFFF00"/>
                  </a:solidFill>
                </a:rPr>
                <a:t>100 m</a:t>
              </a:r>
              <a:endParaRPr lang="pl-PL" dirty="0">
                <a:solidFill>
                  <a:srgbClr val="FFFF00"/>
                </a:solidFill>
              </a:endParaRPr>
            </a:p>
          </p:txBody>
        </p:sp>
        <p:sp>
          <p:nvSpPr>
            <p:cNvPr id="28" name="pole tekstowe 27"/>
            <p:cNvSpPr txBox="1"/>
            <p:nvPr/>
          </p:nvSpPr>
          <p:spPr>
            <a:xfrm>
              <a:off x="2339752" y="5517232"/>
              <a:ext cx="7264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dirty="0" smtClean="0">
                  <a:solidFill>
                    <a:srgbClr val="FFFF00"/>
                  </a:solidFill>
                </a:rPr>
                <a:t>3-8 m</a:t>
              </a:r>
              <a:endParaRPr lang="pl-PL" dirty="0">
                <a:solidFill>
                  <a:srgbClr val="FFFF00"/>
                </a:solidFill>
              </a:endParaRPr>
            </a:p>
          </p:txBody>
        </p:sp>
      </p:grpSp>
      <p:sp>
        <p:nvSpPr>
          <p:cNvPr id="29" name="pole tekstowe 28"/>
          <p:cNvSpPr txBox="1"/>
          <p:nvPr/>
        </p:nvSpPr>
        <p:spPr>
          <a:xfrm>
            <a:off x="4644008" y="1556792"/>
            <a:ext cx="4499992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l-PL" sz="2400" b="1" dirty="0" smtClean="0"/>
              <a:t> szerokość: 3-8 m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l-PL" sz="2400" b="1" dirty="0" smtClean="0"/>
              <a:t> rozstęp: 100 m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l-PL" sz="2400" b="1" dirty="0" smtClean="0"/>
              <a:t> skład gatunków : jednoroczne, dwuletnie, byliny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l-PL" sz="2400" b="1" dirty="0" smtClean="0"/>
              <a:t> dobór gatunków: jak najdłuższe kwitnienie (łącznie)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l-PL" sz="2400" b="1" dirty="0" smtClean="0"/>
              <a:t> układ wieloletni</a:t>
            </a:r>
            <a:endParaRPr lang="pl-PL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wur.nl/upload_mm/7/5/6/e66cb79b-4bf7-4f38-8760-4ff7f94fa122_9452114891_acc4d8b244_o.jpg"/>
          <p:cNvPicPr>
            <a:picLocks noChangeAspect="1" noChangeArrowheads="1"/>
          </p:cNvPicPr>
          <p:nvPr/>
        </p:nvPicPr>
        <p:blipFill>
          <a:blip r:embed="rId2" cstate="print"/>
          <a:srcRect l="7252"/>
          <a:stretch>
            <a:fillRect/>
          </a:stretch>
        </p:blipFill>
        <p:spPr bwMode="auto">
          <a:xfrm>
            <a:off x="0" y="0"/>
            <a:ext cx="9144000" cy="6572672"/>
          </a:xfrm>
          <a:prstGeom prst="rect">
            <a:avLst/>
          </a:prstGeom>
          <a:noFill/>
        </p:spPr>
      </p:pic>
      <p:sp>
        <p:nvSpPr>
          <p:cNvPr id="3" name="Prostokąt 2"/>
          <p:cNvSpPr/>
          <p:nvPr/>
        </p:nvSpPr>
        <p:spPr>
          <a:xfrm>
            <a:off x="5921896" y="6488668"/>
            <a:ext cx="3222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 smtClean="0"/>
              <a:t>Fot.</a:t>
            </a:r>
            <a:r>
              <a:rPr lang="en-US" i="1" dirty="0" smtClean="0"/>
              <a:t>Ted </a:t>
            </a:r>
            <a:r>
              <a:rPr lang="en-US" i="1" dirty="0" smtClean="0"/>
              <a:t>van den Bergh, </a:t>
            </a:r>
            <a:r>
              <a:rPr lang="pl-PL" i="1" dirty="0" smtClean="0"/>
              <a:t>Holandia</a:t>
            </a:r>
            <a:endParaRPr lang="pl-PL" i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5724128" y="260648"/>
            <a:ext cx="3704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Dziękuję za uwagę!</a:t>
            </a:r>
            <a:endParaRPr lang="pl-PL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907704" y="188640"/>
            <a:ext cx="5369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err="1" smtClean="0"/>
              <a:t>Antropocen</a:t>
            </a:r>
            <a:r>
              <a:rPr lang="pl-PL" sz="2800" b="1" dirty="0" smtClean="0"/>
              <a:t> – historia idei i pojęcia</a:t>
            </a:r>
            <a:endParaRPr lang="pl-PL" sz="2800" b="1" dirty="0"/>
          </a:p>
        </p:txBody>
      </p:sp>
      <p:sp>
        <p:nvSpPr>
          <p:cNvPr id="3" name="Prostokąt 2"/>
          <p:cNvSpPr/>
          <p:nvPr/>
        </p:nvSpPr>
        <p:spPr>
          <a:xfrm>
            <a:off x="251520" y="764704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 smtClean="0"/>
              <a:t>1874</a:t>
            </a:r>
            <a:r>
              <a:rPr lang="pl-PL" sz="2400" dirty="0" smtClean="0"/>
              <a:t> – G. </a:t>
            </a:r>
            <a:r>
              <a:rPr lang="pl-PL" sz="2400" dirty="0" err="1" smtClean="0"/>
              <a:t>Perkins</a:t>
            </a:r>
            <a:r>
              <a:rPr lang="pl-PL" sz="2400" dirty="0" smtClean="0"/>
              <a:t> Marsh: „</a:t>
            </a:r>
            <a:r>
              <a:rPr lang="pl-PL" sz="2400" b="1" dirty="0" err="1" smtClean="0">
                <a:solidFill>
                  <a:srgbClr val="C00000"/>
                </a:solidFill>
              </a:rPr>
              <a:t>The</a:t>
            </a:r>
            <a:r>
              <a:rPr lang="pl-PL" sz="2400" b="1" dirty="0" smtClean="0">
                <a:solidFill>
                  <a:srgbClr val="C00000"/>
                </a:solidFill>
              </a:rPr>
              <a:t> </a:t>
            </a:r>
            <a:r>
              <a:rPr lang="pl-PL" sz="2400" b="1" dirty="0" err="1" smtClean="0">
                <a:solidFill>
                  <a:srgbClr val="C00000"/>
                </a:solidFill>
              </a:rPr>
              <a:t>Earth</a:t>
            </a:r>
            <a:r>
              <a:rPr lang="pl-PL" sz="2400" b="1" dirty="0" smtClean="0">
                <a:solidFill>
                  <a:srgbClr val="C00000"/>
                </a:solidFill>
              </a:rPr>
              <a:t> as </a:t>
            </a:r>
            <a:r>
              <a:rPr lang="pl-PL" sz="2400" b="1" dirty="0" err="1" smtClean="0">
                <a:solidFill>
                  <a:srgbClr val="C00000"/>
                </a:solidFill>
              </a:rPr>
              <a:t>Modified</a:t>
            </a:r>
            <a:r>
              <a:rPr lang="pl-PL" sz="2400" b="1" dirty="0" smtClean="0">
                <a:solidFill>
                  <a:srgbClr val="C00000"/>
                </a:solidFill>
              </a:rPr>
              <a:t> by </a:t>
            </a:r>
            <a:r>
              <a:rPr lang="pl-PL" sz="2400" b="1" dirty="0" err="1" smtClean="0">
                <a:solidFill>
                  <a:srgbClr val="C00000"/>
                </a:solidFill>
              </a:rPr>
              <a:t>Human</a:t>
            </a:r>
            <a:r>
              <a:rPr lang="pl-PL" sz="2400" b="1" dirty="0" smtClean="0">
                <a:solidFill>
                  <a:srgbClr val="C00000"/>
                </a:solidFill>
              </a:rPr>
              <a:t> Action</a:t>
            </a:r>
            <a:r>
              <a:rPr lang="pl-PL" sz="2400" dirty="0" smtClean="0"/>
              <a:t>”</a:t>
            </a:r>
          </a:p>
          <a:p>
            <a:pPr>
              <a:lnSpc>
                <a:spcPct val="150000"/>
              </a:lnSpc>
            </a:pPr>
            <a:endParaRPr lang="pl-PL" sz="2400" dirty="0" smtClean="0"/>
          </a:p>
          <a:p>
            <a:pPr>
              <a:lnSpc>
                <a:spcPct val="150000"/>
              </a:lnSpc>
            </a:pPr>
            <a:r>
              <a:rPr lang="pl-PL" sz="2400" b="1" dirty="0" smtClean="0"/>
              <a:t>2002</a:t>
            </a:r>
            <a:r>
              <a:rPr lang="pl-PL" sz="2400" dirty="0" smtClean="0"/>
              <a:t> </a:t>
            </a:r>
            <a:r>
              <a:rPr lang="pl-PL" sz="2400" dirty="0" smtClean="0"/>
              <a:t>– Paul </a:t>
            </a:r>
            <a:r>
              <a:rPr lang="pl-PL" sz="2400" dirty="0" err="1" smtClean="0"/>
              <a:t>Crutzen</a:t>
            </a:r>
            <a:r>
              <a:rPr lang="pl-PL" sz="2400" dirty="0" smtClean="0"/>
              <a:t>:</a:t>
            </a:r>
            <a:br>
              <a:rPr lang="pl-PL" sz="2400" dirty="0" smtClean="0"/>
            </a:br>
            <a:r>
              <a:rPr lang="pl-PL" sz="2400" dirty="0" smtClean="0"/>
              <a:t> „</a:t>
            </a:r>
            <a:r>
              <a:rPr lang="pl-PL" sz="2400" b="1" dirty="0" err="1" smtClean="0">
                <a:solidFill>
                  <a:srgbClr val="C00000"/>
                </a:solidFill>
              </a:rPr>
              <a:t>Geology</a:t>
            </a:r>
            <a:r>
              <a:rPr lang="pl-PL" sz="2400" b="1" dirty="0" smtClean="0">
                <a:solidFill>
                  <a:srgbClr val="C00000"/>
                </a:solidFill>
              </a:rPr>
              <a:t> of </a:t>
            </a:r>
            <a:r>
              <a:rPr lang="pl-PL" sz="2400" b="1" dirty="0" err="1" smtClean="0">
                <a:solidFill>
                  <a:srgbClr val="C00000"/>
                </a:solidFill>
              </a:rPr>
              <a:t>mankind</a:t>
            </a:r>
            <a:r>
              <a:rPr lang="pl-PL" sz="2400" dirty="0" smtClean="0"/>
              <a:t>” (</a:t>
            </a:r>
            <a:r>
              <a:rPr lang="pl-PL" sz="2400" i="1" dirty="0" err="1" smtClean="0"/>
              <a:t>Nature</a:t>
            </a:r>
            <a:r>
              <a:rPr lang="pl-PL" sz="2400" dirty="0" smtClean="0"/>
              <a:t>)</a:t>
            </a:r>
          </a:p>
          <a:p>
            <a:pPr>
              <a:lnSpc>
                <a:spcPct val="150000"/>
              </a:lnSpc>
            </a:pPr>
            <a:endParaRPr lang="pl-PL" sz="2400" dirty="0" smtClean="0"/>
          </a:p>
          <a:p>
            <a:pPr>
              <a:lnSpc>
                <a:spcPct val="150000"/>
              </a:lnSpc>
            </a:pPr>
            <a:r>
              <a:rPr lang="pl-PL" sz="2400" b="1" dirty="0" smtClean="0"/>
              <a:t>2009</a:t>
            </a:r>
            <a:r>
              <a:rPr lang="pl-PL" sz="2400" dirty="0" smtClean="0"/>
              <a:t> </a:t>
            </a:r>
            <a:r>
              <a:rPr lang="pl-PL" sz="2400" dirty="0" smtClean="0"/>
              <a:t>– powstanie </a:t>
            </a:r>
            <a:r>
              <a:rPr lang="pl-PL" sz="2400" b="1" dirty="0" err="1" smtClean="0">
                <a:solidFill>
                  <a:srgbClr val="C00000"/>
                </a:solidFill>
              </a:rPr>
              <a:t>Working</a:t>
            </a:r>
            <a:r>
              <a:rPr lang="pl-PL" sz="2400" b="1" dirty="0" smtClean="0">
                <a:solidFill>
                  <a:srgbClr val="C00000"/>
                </a:solidFill>
              </a:rPr>
              <a:t> Group </a:t>
            </a:r>
            <a:br>
              <a:rPr lang="pl-PL" sz="2400" b="1" dirty="0" smtClean="0">
                <a:solidFill>
                  <a:srgbClr val="C00000"/>
                </a:solidFill>
              </a:rPr>
            </a:br>
            <a:r>
              <a:rPr lang="pl-PL" sz="2400" b="1" dirty="0" smtClean="0">
                <a:solidFill>
                  <a:srgbClr val="C00000"/>
                </a:solidFill>
              </a:rPr>
              <a:t>on </a:t>
            </a:r>
            <a:r>
              <a:rPr lang="pl-PL" sz="2400" b="1" dirty="0" err="1" smtClean="0">
                <a:solidFill>
                  <a:srgbClr val="C00000"/>
                </a:solidFill>
              </a:rPr>
              <a:t>the</a:t>
            </a:r>
            <a:r>
              <a:rPr lang="pl-PL" sz="2400" b="1" dirty="0" smtClean="0">
                <a:solidFill>
                  <a:srgbClr val="C00000"/>
                </a:solidFill>
              </a:rPr>
              <a:t> </a:t>
            </a:r>
            <a:r>
              <a:rPr lang="pl-PL" sz="2400" b="1" dirty="0" err="1" smtClean="0">
                <a:solidFill>
                  <a:srgbClr val="C00000"/>
                </a:solidFill>
              </a:rPr>
              <a:t>Anthropocene</a:t>
            </a:r>
            <a:r>
              <a:rPr lang="pl-PL" sz="2400" b="1" dirty="0" smtClean="0">
                <a:solidFill>
                  <a:srgbClr val="C00000"/>
                </a:solidFill>
              </a:rPr>
              <a:t> (WGA)</a:t>
            </a:r>
          </a:p>
          <a:p>
            <a:pPr>
              <a:lnSpc>
                <a:spcPct val="150000"/>
              </a:lnSpc>
            </a:pPr>
            <a:endParaRPr lang="pl-PL" sz="2400" dirty="0" smtClean="0"/>
          </a:p>
          <a:p>
            <a:pPr>
              <a:lnSpc>
                <a:spcPct val="150000"/>
              </a:lnSpc>
            </a:pPr>
            <a:r>
              <a:rPr lang="pl-PL" sz="2400" dirty="0" smtClean="0"/>
              <a:t>29 VIII </a:t>
            </a:r>
            <a:r>
              <a:rPr lang="pl-PL" sz="2400" b="1" dirty="0" smtClean="0"/>
              <a:t>2016</a:t>
            </a:r>
            <a:r>
              <a:rPr lang="pl-PL" sz="2400" dirty="0" smtClean="0"/>
              <a:t> – rekomendacja WGA do </a:t>
            </a:r>
            <a:r>
              <a:rPr lang="en-US" sz="2400" dirty="0" smtClean="0"/>
              <a:t>Intern</a:t>
            </a:r>
            <a:r>
              <a:rPr lang="pl-PL" sz="2400" dirty="0" smtClean="0"/>
              <a:t>. </a:t>
            </a:r>
            <a:r>
              <a:rPr lang="en-US" sz="2400" dirty="0" smtClean="0"/>
              <a:t>Union of </a:t>
            </a:r>
            <a:r>
              <a:rPr lang="pl-PL" sz="2400" dirty="0" smtClean="0"/>
              <a:t> </a:t>
            </a:r>
            <a:r>
              <a:rPr lang="en-US" sz="2400" dirty="0" smtClean="0"/>
              <a:t>Geological Sciences </a:t>
            </a:r>
            <a:r>
              <a:rPr lang="pl-PL" sz="2400" dirty="0" smtClean="0"/>
              <a:t>by </a:t>
            </a:r>
            <a:r>
              <a:rPr lang="pl-PL" sz="2400" b="1" dirty="0" smtClean="0">
                <a:solidFill>
                  <a:srgbClr val="C00000"/>
                </a:solidFill>
              </a:rPr>
              <a:t>uznać </a:t>
            </a:r>
            <a:r>
              <a:rPr lang="pl-PL" sz="2400" b="1" dirty="0" err="1" smtClean="0">
                <a:solidFill>
                  <a:srgbClr val="C00000"/>
                </a:solidFill>
              </a:rPr>
              <a:t>antropocen</a:t>
            </a:r>
            <a:r>
              <a:rPr lang="pl-PL" sz="2400" b="1" dirty="0" smtClean="0">
                <a:solidFill>
                  <a:srgbClr val="C00000"/>
                </a:solidFill>
              </a:rPr>
              <a:t> jako okres geologiczny</a:t>
            </a:r>
            <a:endParaRPr lang="pl-PL" sz="2400" b="1" dirty="0">
              <a:solidFill>
                <a:srgbClr val="C00000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6157349" y="6488668"/>
            <a:ext cx="2986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smtClean="0"/>
              <a:t>https://www.carbonbrief.org/</a:t>
            </a:r>
            <a:endParaRPr lang="pl-PL" i="1" dirty="0"/>
          </a:p>
        </p:txBody>
      </p:sp>
      <p:pic>
        <p:nvPicPr>
          <p:cNvPr id="2050" name="Picture 2" descr="D:\Moje dokumenty_KK\Praca\Konferencje\Wrocław_2017_UMED\antrop\ve_crutzenpaul-portrai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060848"/>
            <a:ext cx="3691125" cy="2448272"/>
          </a:xfrm>
          <a:prstGeom prst="rect">
            <a:avLst/>
          </a:prstGeom>
          <a:noFill/>
        </p:spPr>
      </p:pic>
      <p:sp>
        <p:nvSpPr>
          <p:cNvPr id="6" name="pole tekstowe 5"/>
          <p:cNvSpPr txBox="1"/>
          <p:nvPr/>
        </p:nvSpPr>
        <p:spPr>
          <a:xfrm>
            <a:off x="7236296" y="4437112"/>
            <a:ext cx="13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Paul </a:t>
            </a:r>
            <a:r>
              <a:rPr lang="pl-PL" dirty="0" err="1" smtClean="0"/>
              <a:t>Crutzen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Moje dokumenty_KK\Praca\Konferencje\Wrocław_2017_UMED\antrop\Earth's_City_Lights_by_DMSP,_1994-1995_(large).jpg"/>
          <p:cNvPicPr>
            <a:picLocks noChangeAspect="1" noChangeArrowheads="1"/>
          </p:cNvPicPr>
          <p:nvPr/>
        </p:nvPicPr>
        <p:blipFill>
          <a:blip r:embed="rId2" cstate="print"/>
          <a:srcRect l="16667" r="166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pole tekstowe 2"/>
          <p:cNvSpPr txBox="1"/>
          <p:nvPr/>
        </p:nvSpPr>
        <p:spPr>
          <a:xfrm>
            <a:off x="2627784" y="2780928"/>
            <a:ext cx="6516216" cy="3539430"/>
          </a:xfrm>
          <a:prstGeom prst="rect">
            <a:avLst/>
          </a:prstGeom>
          <a:solidFill>
            <a:srgbClr val="000A1E">
              <a:alpha val="65000"/>
            </a:srgbClr>
          </a:solidFill>
        </p:spPr>
        <p:txBody>
          <a:bodyPr wrap="square" rtlCol="0">
            <a:spAutoFit/>
          </a:bodyPr>
          <a:lstStyle/>
          <a:p>
            <a:r>
              <a:rPr lang="pl-PL" sz="3200" dirty="0" err="1" smtClean="0">
                <a:solidFill>
                  <a:schemeClr val="bg1"/>
                </a:solidFill>
              </a:rPr>
              <a:t>Antropocen</a:t>
            </a:r>
            <a:r>
              <a:rPr lang="pl-PL" sz="3200" dirty="0" smtClean="0">
                <a:solidFill>
                  <a:schemeClr val="bg1"/>
                </a:solidFill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pl-PL" sz="3200" dirty="0" smtClean="0">
                <a:solidFill>
                  <a:schemeClr val="bg1"/>
                </a:solidFill>
              </a:rPr>
              <a:t> b. szybkie wymieranie gatunków</a:t>
            </a:r>
          </a:p>
          <a:p>
            <a:pPr>
              <a:buFont typeface="Wingdings" pitchFamily="2" charset="2"/>
              <a:buChar char="q"/>
            </a:pPr>
            <a:r>
              <a:rPr lang="pl-PL" sz="3200" dirty="0" smtClean="0">
                <a:solidFill>
                  <a:schemeClr val="bg1"/>
                </a:solidFill>
              </a:rPr>
              <a:t> wzrost temperatury globalnej</a:t>
            </a:r>
          </a:p>
          <a:p>
            <a:pPr>
              <a:buFont typeface="Wingdings" pitchFamily="2" charset="2"/>
              <a:buChar char="q"/>
            </a:pPr>
            <a:r>
              <a:rPr lang="pl-PL" sz="3200" dirty="0" smtClean="0">
                <a:solidFill>
                  <a:schemeClr val="bg1"/>
                </a:solidFill>
              </a:rPr>
              <a:t> zmiana chemizmu wód, atmosfery</a:t>
            </a:r>
          </a:p>
          <a:p>
            <a:pPr>
              <a:buFont typeface="Wingdings" pitchFamily="2" charset="2"/>
              <a:buChar char="q"/>
            </a:pPr>
            <a:r>
              <a:rPr lang="pl-PL" sz="3200" dirty="0" smtClean="0">
                <a:solidFill>
                  <a:schemeClr val="bg1"/>
                </a:solidFill>
              </a:rPr>
              <a:t> wylesianie i zmiana siedlisk</a:t>
            </a:r>
          </a:p>
          <a:p>
            <a:pPr>
              <a:buFont typeface="Wingdings" pitchFamily="2" charset="2"/>
              <a:buChar char="q"/>
            </a:pPr>
            <a:r>
              <a:rPr lang="pl-PL" sz="3200" dirty="0" smtClean="0">
                <a:solidFill>
                  <a:schemeClr val="bg1"/>
                </a:solidFill>
              </a:rPr>
              <a:t> erozja gleb</a:t>
            </a:r>
          </a:p>
          <a:p>
            <a:pPr>
              <a:buFont typeface="Wingdings" pitchFamily="2" charset="2"/>
              <a:buChar char="q"/>
            </a:pPr>
            <a:r>
              <a:rPr lang="pl-PL" sz="3200" dirty="0" smtClean="0">
                <a:solidFill>
                  <a:schemeClr val="bg1"/>
                </a:solidFill>
              </a:rPr>
              <a:t> odpady z tworzyw sztucznych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8001"/>
          <a:stretch>
            <a:fillRect/>
          </a:stretch>
        </p:blipFill>
        <p:spPr bwMode="auto">
          <a:xfrm>
            <a:off x="-1" y="548680"/>
            <a:ext cx="5223917" cy="630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pole tekstowe 13"/>
          <p:cNvSpPr txBox="1"/>
          <p:nvPr/>
        </p:nvSpPr>
        <p:spPr>
          <a:xfrm rot="18038089">
            <a:off x="2173788" y="3510601"/>
            <a:ext cx="1935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b="1" dirty="0" smtClean="0">
                <a:solidFill>
                  <a:srgbClr val="C00000"/>
                </a:solidFill>
              </a:rPr>
              <a:t>Pędzimy!</a:t>
            </a:r>
            <a:endParaRPr lang="pl-PL" sz="3600" b="1" dirty="0">
              <a:solidFill>
                <a:srgbClr val="C00000"/>
              </a:solidFill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5292080" y="1268760"/>
            <a:ext cx="3528392" cy="4832092"/>
            <a:chOff x="5292080" y="1268760"/>
            <a:chExt cx="3528392" cy="4832092"/>
          </a:xfrm>
        </p:grpSpPr>
        <p:sp>
          <p:nvSpPr>
            <p:cNvPr id="5" name="pole tekstowe 4"/>
            <p:cNvSpPr txBox="1"/>
            <p:nvPr/>
          </p:nvSpPr>
          <p:spPr>
            <a:xfrm>
              <a:off x="5436096" y="1268760"/>
              <a:ext cx="3384376" cy="483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800" dirty="0" smtClean="0"/>
                <a:t>…ale jak długo?</a:t>
              </a:r>
            </a:p>
            <a:p>
              <a:endParaRPr lang="pl-PL" sz="2800" dirty="0" smtClean="0"/>
            </a:p>
            <a:p>
              <a:endParaRPr lang="pl-PL" sz="2800" dirty="0" smtClean="0"/>
            </a:p>
            <a:p>
              <a:endParaRPr lang="pl-PL" sz="2800" dirty="0" smtClean="0"/>
            </a:p>
            <a:p>
              <a:endParaRPr lang="pl-PL" sz="2800" dirty="0" smtClean="0"/>
            </a:p>
            <a:p>
              <a:endParaRPr lang="pl-PL" sz="2800" dirty="0" smtClean="0"/>
            </a:p>
            <a:p>
              <a:endParaRPr lang="pl-PL" sz="2800" dirty="0" smtClean="0"/>
            </a:p>
            <a:p>
              <a:endParaRPr lang="pl-PL" sz="2800" dirty="0" smtClean="0"/>
            </a:p>
            <a:p>
              <a:endParaRPr lang="pl-PL" sz="2800" dirty="0" smtClean="0"/>
            </a:p>
            <a:p>
              <a:r>
                <a:rPr lang="pl-PL" sz="2800" dirty="0" smtClean="0"/>
                <a:t>Zasoby Ziemi mają  wymiary skończone...</a:t>
              </a:r>
            </a:p>
          </p:txBody>
        </p:sp>
        <p:pic>
          <p:nvPicPr>
            <p:cNvPr id="324610" name="Picture 2" descr="Podobny obraz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92080" y="1772816"/>
              <a:ext cx="3444657" cy="3384376"/>
            </a:xfrm>
            <a:prstGeom prst="rect">
              <a:avLst/>
            </a:prstGeom>
            <a:noFill/>
          </p:spPr>
        </p:pic>
      </p:grpSp>
      <p:sp>
        <p:nvSpPr>
          <p:cNvPr id="7" name="pole tekstowe 6"/>
          <p:cNvSpPr txBox="1"/>
          <p:nvPr/>
        </p:nvSpPr>
        <p:spPr>
          <a:xfrm>
            <a:off x="0" y="1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Antropocen</a:t>
            </a:r>
            <a:r>
              <a:rPr lang="pl-PL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wielkie przyspieszenie</a:t>
            </a:r>
            <a:endParaRPr lang="pl-PL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:\Moje dokumenty_KK\Praca\Konferencje\Wrocław_2017_UMED\biosfera\Rain-Forest-forest-landscape-1280x7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0368" cy="6858000"/>
          </a:xfrm>
          <a:prstGeom prst="rect">
            <a:avLst/>
          </a:prstGeom>
          <a:noFill/>
        </p:spPr>
      </p:pic>
      <p:grpSp>
        <p:nvGrpSpPr>
          <p:cNvPr id="10" name="Grupa 9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098" name="Picture 2" descr="D:\Moje dokumenty_KK\Praca\Konferencje\Wrocław_2017_UMED\biosfera\16145634251_696d9f038e_b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52120" y="4239090"/>
              <a:ext cx="3491880" cy="2618910"/>
            </a:xfrm>
            <a:prstGeom prst="rect">
              <a:avLst/>
            </a:prstGeom>
            <a:noFill/>
          </p:spPr>
        </p:pic>
        <p:pic>
          <p:nvPicPr>
            <p:cNvPr id="4099" name="Picture 3" descr="D:\Moje dokumenty_KK\Praca\Konferencje\Wrocław_2017_UMED\biosfera\biebrza-i-narew-lotnicze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3804186" cy="2854150"/>
            </a:xfrm>
            <a:prstGeom prst="rect">
              <a:avLst/>
            </a:prstGeom>
            <a:noFill/>
          </p:spPr>
        </p:pic>
        <p:pic>
          <p:nvPicPr>
            <p:cNvPr id="4101" name="Picture 5" descr="D:\Moje dokumenty_KK\Praca\Konferencje\Wrocław_2017_UMED\biosfera\Upland_South_Africa_Savanna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533515" y="0"/>
              <a:ext cx="3610485" cy="2708920"/>
            </a:xfrm>
            <a:prstGeom prst="rect">
              <a:avLst/>
            </a:prstGeom>
            <a:noFill/>
          </p:spPr>
        </p:pic>
        <p:pic>
          <p:nvPicPr>
            <p:cNvPr id="4102" name="Picture 6" descr="D:\Moje dokumenty_KK\Praca\Konferencje\Wrocław_2017_UMED\biosfera\Mount_Everest_as_seen_from_Drukair2_PLW_edit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4130038"/>
              <a:ext cx="3636912" cy="2727962"/>
            </a:xfrm>
            <a:prstGeom prst="rect">
              <a:avLst/>
            </a:prstGeom>
            <a:noFill/>
          </p:spPr>
        </p:pic>
      </p:grpSp>
      <p:sp>
        <p:nvSpPr>
          <p:cNvPr id="9" name="pole tekstowe 8"/>
          <p:cNvSpPr txBox="1"/>
          <p:nvPr/>
        </p:nvSpPr>
        <p:spPr>
          <a:xfrm>
            <a:off x="2627784" y="44624"/>
            <a:ext cx="3870803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800" dirty="0" smtClean="0">
                <a:solidFill>
                  <a:srgbClr val="FFFF99"/>
                </a:solidFill>
                <a:effectLst>
                  <a:outerShdw blurRad="63500" dist="50800" dir="2400000" sx="102000" sy="102000" algn="tl">
                    <a:srgbClr val="000000"/>
                  </a:outerShdw>
                </a:effectLst>
              </a:rPr>
              <a:t>Biosfera</a:t>
            </a:r>
          </a:p>
          <a:p>
            <a:r>
              <a:rPr lang="pl-PL" dirty="0" smtClean="0">
                <a:solidFill>
                  <a:srgbClr val="FFFF99"/>
                </a:solidFill>
                <a:effectLst>
                  <a:outerShdw blurRad="63500" dist="50800" dir="2400000" sx="102000" sy="102000" algn="tl">
                    <a:srgbClr val="000000"/>
                  </a:outerShdw>
                </a:effectLst>
              </a:rPr>
              <a:t>Fot. </a:t>
            </a:r>
            <a:r>
              <a:rPr lang="pl-PL" dirty="0" err="1" smtClean="0">
                <a:solidFill>
                  <a:srgbClr val="FFFF99"/>
                </a:solidFill>
                <a:effectLst>
                  <a:outerShdw blurRad="63500" dist="50800" dir="2400000" sx="102000" sy="102000" algn="tl">
                    <a:srgbClr val="000000"/>
                  </a:outerShdw>
                </a:effectLst>
              </a:rPr>
              <a:t>Wikimedia</a:t>
            </a:r>
            <a:endParaRPr lang="pl-PL" dirty="0">
              <a:solidFill>
                <a:srgbClr val="FFFF99"/>
              </a:solidFill>
              <a:effectLst>
                <a:outerShdw blurRad="63500" dist="50800" dir="2400000" sx="102000" sy="102000" algn="tl">
                  <a:srgbClr val="000000"/>
                </a:outerShdw>
              </a:effectLst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827584" y="2564904"/>
            <a:ext cx="7704856" cy="954107"/>
          </a:xfrm>
          <a:prstGeom prst="rect">
            <a:avLst/>
          </a:prstGeom>
          <a:solidFill>
            <a:srgbClr val="001800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l-PL" sz="2800" dirty="0" smtClean="0">
                <a:solidFill>
                  <a:srgbClr val="FFFF99"/>
                </a:solidFill>
              </a:rPr>
              <a:t> Organizmy wraz z przestrzenią ich życia</a:t>
            </a:r>
            <a:endParaRPr lang="pl-PL" sz="2800" dirty="0">
              <a:solidFill>
                <a:srgbClr val="FFFF99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pl-PL" sz="2800" dirty="0" smtClean="0">
                <a:solidFill>
                  <a:srgbClr val="FFFF99"/>
                </a:solidFill>
              </a:rPr>
              <a:t> System ekologiczny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oje dokumenty_KK\Praca\Konferencje\Wrocław_2017_UMED\biosfera\Borneo_rainforest.jpg"/>
          <p:cNvPicPr>
            <a:picLocks noChangeAspect="1" noChangeArrowheads="1"/>
          </p:cNvPicPr>
          <p:nvPr/>
        </p:nvPicPr>
        <p:blipFill>
          <a:blip r:embed="rId2" cstate="print"/>
          <a:srcRect r="2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0" y="6488668"/>
            <a:ext cx="399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Las deszczowy – Borneo (fot. </a:t>
            </a:r>
            <a:r>
              <a:rPr lang="pl-PL" dirty="0" err="1" smtClean="0">
                <a:solidFill>
                  <a:schemeClr val="bg1"/>
                </a:solidFill>
              </a:rPr>
              <a:t>Wikimedia</a:t>
            </a:r>
            <a:r>
              <a:rPr lang="pl-PL" dirty="0" smtClean="0">
                <a:solidFill>
                  <a:schemeClr val="bg1"/>
                </a:solidFill>
              </a:rPr>
              <a:t>)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691680" y="476672"/>
            <a:ext cx="7272808" cy="2677656"/>
          </a:xfrm>
          <a:prstGeom prst="rect">
            <a:avLst/>
          </a:prstGeom>
          <a:solidFill>
            <a:srgbClr val="FFFF99">
              <a:alpha val="44000"/>
            </a:srgbClr>
          </a:solidFill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Biosfera w liczbach:</a:t>
            </a:r>
          </a:p>
          <a:p>
            <a:pPr>
              <a:buFont typeface="Arial" pitchFamily="34" charset="0"/>
              <a:buChar char="•"/>
            </a:pPr>
            <a:r>
              <a:rPr lang="pl-PL" sz="2800" b="1" dirty="0" smtClean="0">
                <a:solidFill>
                  <a:srgbClr val="C00000"/>
                </a:solidFill>
              </a:rPr>
              <a:t> 3,5 mld lat obecności na Ziemi</a:t>
            </a:r>
          </a:p>
          <a:p>
            <a:pPr>
              <a:buFont typeface="Arial" pitchFamily="34" charset="0"/>
              <a:buChar char="•"/>
            </a:pPr>
            <a:r>
              <a:rPr lang="pl-PL" sz="2800" b="1" dirty="0" smtClean="0"/>
              <a:t> 5 (15? 50?) mln gatunków (May 1988)</a:t>
            </a:r>
          </a:p>
          <a:p>
            <a:pPr>
              <a:buFont typeface="Arial" pitchFamily="34" charset="0"/>
              <a:buChar char="•"/>
            </a:pPr>
            <a:r>
              <a:rPr lang="pl-PL" sz="2800" b="1" dirty="0" smtClean="0"/>
              <a:t> 950 000 gatunków zwierząt (Mora i in. 2011)</a:t>
            </a:r>
          </a:p>
          <a:p>
            <a:pPr>
              <a:buFont typeface="Arial" pitchFamily="34" charset="0"/>
              <a:buChar char="•"/>
            </a:pPr>
            <a:r>
              <a:rPr lang="pl-PL" sz="2800" b="1" dirty="0" smtClean="0"/>
              <a:t> Biomasa: 2 x 10</a:t>
            </a:r>
            <a:r>
              <a:rPr lang="pl-PL" sz="2800" b="1" baseline="30000" dirty="0" smtClean="0"/>
              <a:t>12 </a:t>
            </a:r>
            <a:r>
              <a:rPr lang="pl-PL" sz="2800" b="1" dirty="0" smtClean="0"/>
              <a:t>t (</a:t>
            </a:r>
            <a:r>
              <a:rPr lang="pl-PL" sz="2800" b="1" dirty="0" err="1" smtClean="0"/>
              <a:t>Landenmark</a:t>
            </a:r>
            <a:r>
              <a:rPr lang="pl-PL" sz="2800" b="1" dirty="0" smtClean="0"/>
              <a:t> i in. 2015)</a:t>
            </a:r>
          </a:p>
          <a:p>
            <a:pPr>
              <a:buFont typeface="Arial" pitchFamily="34" charset="0"/>
              <a:buChar char="•"/>
            </a:pPr>
            <a:r>
              <a:rPr lang="pl-PL" sz="2800" b="1" dirty="0" smtClean="0"/>
              <a:t> DNA: 10</a:t>
            </a:r>
            <a:r>
              <a:rPr lang="pl-PL" sz="2800" b="1" baseline="30000" dirty="0" smtClean="0"/>
              <a:t>21 </a:t>
            </a:r>
            <a:r>
              <a:rPr lang="pl-PL" sz="2800" b="1" dirty="0" smtClean="0"/>
              <a:t>superkomputerów (</a:t>
            </a:r>
            <a:r>
              <a:rPr lang="pl-PL" sz="2800" b="1" dirty="0" err="1" smtClean="0"/>
              <a:t>j.w</a:t>
            </a:r>
            <a:r>
              <a:rPr lang="pl-PL" sz="2800" b="1" dirty="0" smtClean="0"/>
              <a:t>.)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899592" y="4653136"/>
            <a:ext cx="7848872" cy="523220"/>
          </a:xfrm>
          <a:prstGeom prst="rect">
            <a:avLst/>
          </a:prstGeom>
          <a:solidFill>
            <a:srgbClr val="FFFF99">
              <a:alpha val="44000"/>
            </a:srgbClr>
          </a:solidFill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Biosfera </a:t>
            </a:r>
            <a:r>
              <a:rPr lang="pl-PL" sz="2800" b="1" dirty="0" smtClean="0">
                <a:sym typeface="Wingdings" pitchFamily="2" charset="2"/>
              </a:rPr>
              <a:t> Ekosystemy  Usługi </a:t>
            </a:r>
            <a:r>
              <a:rPr lang="pl-PL" sz="2800" b="1" dirty="0" err="1" smtClean="0">
                <a:sym typeface="Wingdings" pitchFamily="2" charset="2"/>
              </a:rPr>
              <a:t>ekosystemowe</a:t>
            </a:r>
            <a:endParaRPr lang="pl-PL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oje dokumenty_KK\Praca\Konferencje\Wrocław_2017_UMED\biosfera\Borneo_rainforest.jpg"/>
          <p:cNvPicPr>
            <a:picLocks noChangeAspect="1" noChangeArrowheads="1"/>
          </p:cNvPicPr>
          <p:nvPr/>
        </p:nvPicPr>
        <p:blipFill>
          <a:blip r:embed="rId2" cstate="print"/>
          <a:srcRect r="2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0" y="6488668"/>
            <a:ext cx="399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Las deszczowy – Borneo (fot. </a:t>
            </a:r>
            <a:r>
              <a:rPr lang="pl-PL" dirty="0" err="1" smtClean="0">
                <a:solidFill>
                  <a:schemeClr val="bg1"/>
                </a:solidFill>
              </a:rPr>
              <a:t>Wikimedia</a:t>
            </a:r>
            <a:r>
              <a:rPr lang="pl-PL" dirty="0" smtClean="0">
                <a:solidFill>
                  <a:schemeClr val="bg1"/>
                </a:solidFill>
              </a:rPr>
              <a:t>)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691680" y="476672"/>
            <a:ext cx="7272808" cy="3908762"/>
          </a:xfrm>
          <a:prstGeom prst="rect">
            <a:avLst/>
          </a:prstGeom>
          <a:solidFill>
            <a:srgbClr val="FFFF99">
              <a:alpha val="61000"/>
            </a:srgbClr>
          </a:solidFill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Usługi </a:t>
            </a:r>
            <a:r>
              <a:rPr lang="pl-PL" sz="2800" b="1" dirty="0" err="1" smtClean="0"/>
              <a:t>ekosystemowe</a:t>
            </a:r>
            <a:endParaRPr lang="pl-PL" sz="2800" b="1" dirty="0" smtClean="0"/>
          </a:p>
          <a:p>
            <a:endParaRPr lang="pl-PL" sz="2800" b="1" dirty="0" smtClean="0"/>
          </a:p>
          <a:p>
            <a:r>
              <a:rPr lang="pl-PL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Świadczenia zaopatrzeniowe</a:t>
            </a:r>
            <a:r>
              <a:rPr lang="pl-PL" sz="2800" dirty="0" smtClean="0"/>
              <a:t> – dobra i produkty uzyskiwane z ekosystemów: </a:t>
            </a:r>
          </a:p>
          <a:p>
            <a:pPr marL="627063">
              <a:buFont typeface="Arial" pitchFamily="34" charset="0"/>
              <a:buChar char="•"/>
            </a:pPr>
            <a:r>
              <a:rPr lang="pl-PL" sz="2800" dirty="0" smtClean="0"/>
              <a:t> żywność</a:t>
            </a:r>
          </a:p>
          <a:p>
            <a:pPr marL="627063">
              <a:buFont typeface="Arial" pitchFamily="34" charset="0"/>
              <a:buChar char="•"/>
            </a:pPr>
            <a:r>
              <a:rPr lang="pl-PL" sz="2800" dirty="0" smtClean="0"/>
              <a:t> surowce</a:t>
            </a:r>
          </a:p>
          <a:p>
            <a:pPr marL="627063">
              <a:buFont typeface="Arial" pitchFamily="34" charset="0"/>
              <a:buChar char="•"/>
            </a:pPr>
            <a:r>
              <a:rPr lang="pl-PL" sz="2800" dirty="0" smtClean="0"/>
              <a:t> i inne</a:t>
            </a:r>
          </a:p>
          <a:p>
            <a:endParaRPr lang="pl-PL" sz="2800" dirty="0" smtClean="0"/>
          </a:p>
          <a:p>
            <a:pPr algn="r"/>
            <a:r>
              <a:rPr lang="pl-PL" sz="2400" b="1" dirty="0" smtClean="0"/>
              <a:t>Rosin i in.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3616</TotalTime>
  <Words>961</Words>
  <Application>Microsoft Office PowerPoint</Application>
  <PresentationFormat>Pokaz na ekranie (4:3)</PresentationFormat>
  <Paragraphs>263</Paragraphs>
  <Slides>38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38</vt:i4>
      </vt:variant>
    </vt:vector>
  </HeadingPairs>
  <TitlesOfParts>
    <vt:vector size="40" baseType="lpstr">
      <vt:lpstr>Motyw pakietu Office</vt:lpstr>
      <vt:lpstr>6_Motyw pakietu Office</vt:lpstr>
      <vt:lpstr>Slajd 1</vt:lpstr>
      <vt:lpstr>Spis treści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Slajd 35</vt:lpstr>
      <vt:lpstr>Slajd 36</vt:lpstr>
      <vt:lpstr>Slajd 37</vt:lpstr>
      <vt:lpstr>Slajd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Kujawa</dc:creator>
  <cp:lastModifiedBy>K. Kujawa</cp:lastModifiedBy>
  <cp:revision>33</cp:revision>
  <dcterms:created xsi:type="dcterms:W3CDTF">2017-06-18T10:56:46Z</dcterms:created>
  <dcterms:modified xsi:type="dcterms:W3CDTF">2018-06-19T21:02:50Z</dcterms:modified>
</cp:coreProperties>
</file>